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xlsx" ContentType="application/vnd.openxmlformats-officedocument.spreadsheetml.sheet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80" r:id="rId1"/>
  </p:sldMasterIdLst>
  <p:sldIdLst>
    <p:sldId id="256" r:id="rId2"/>
    <p:sldId id="261" r:id="rId3"/>
    <p:sldId id="257" r:id="rId4"/>
    <p:sldId id="259" r:id="rId5"/>
    <p:sldId id="262" r:id="rId6"/>
    <p:sldId id="263" r:id="rId7"/>
    <p:sldId id="258" r:id="rId8"/>
    <p:sldId id="260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598034"/>
    <a:srgbClr val="CC497A"/>
    <a:srgbClr val="CC4322"/>
    <a:srgbClr val="CC3300"/>
    <a:srgbClr val="FFEA5B"/>
    <a:srgbClr val="74FF6B"/>
    <a:srgbClr val="6E95FF"/>
    <a:srgbClr val="765BFF"/>
    <a:srgbClr val="FF22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15" d="100"/>
          <a:sy n="115" d="100"/>
        </p:scale>
        <p:origin x="-1504" y="-5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interSettings" Target="printerSettings/printerSettings1.bin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Workbook1" TargetMode="External"/><Relationship Id="rId2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joel:Desktop:TSH%20FT3%20FT4%20Diurnal%20Data%20V2..xlsx" TargetMode="External"/><Relationship Id="rId2" Type="http://schemas.openxmlformats.org/officeDocument/2006/relationships/chartUserShapes" Target="../drawings/drawing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joel:Downloads:TSH%20FT4%20FT3%202010-13%20Summary-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>
                <a:solidFill>
                  <a:schemeClr val="bg1"/>
                </a:solidFill>
              </a:rPr>
              <a:t>Patient </a:t>
            </a:r>
            <a:r>
              <a:rPr lang="en-US" dirty="0" smtClean="0">
                <a:solidFill>
                  <a:schemeClr val="bg1"/>
                </a:solidFill>
              </a:rPr>
              <a:t>N and Type </a:t>
            </a:r>
            <a:r>
              <a:rPr lang="en-US" dirty="0">
                <a:solidFill>
                  <a:schemeClr val="bg1"/>
                </a:solidFill>
              </a:rPr>
              <a:t>by Time of Day</a:t>
            </a:r>
          </a:p>
        </c:rich>
      </c:tx>
      <c:layout>
        <c:manualLayout>
          <c:xMode val="edge"/>
          <c:yMode val="edge"/>
          <c:x val="0.18472493968655"/>
          <c:y val="0.0380835145986181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Sheet1!$B$7</c:f>
              <c:strCache>
                <c:ptCount val="1"/>
                <c:pt idx="0">
                  <c:v>ED %</c:v>
                </c:pt>
              </c:strCache>
            </c:strRef>
          </c:tx>
          <c:spPr>
            <a:solidFill>
              <a:schemeClr val="tx1">
                <a:alpha val="50000"/>
              </a:schemeClr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tx1">
                  <a:alpha val="49000"/>
                </a:schemeClr>
              </a:solidFill>
            </c:spPr>
          </c:dPt>
          <c:cat>
            <c:strRef>
              <c:f>Sheet1!$A$8:$A$10</c:f>
              <c:strCache>
                <c:ptCount val="3"/>
                <c:pt idx="0">
                  <c:v>MN-6 AM</c:v>
                </c:pt>
                <c:pt idx="1">
                  <c:v>6 AM - 7 PM</c:v>
                </c:pt>
                <c:pt idx="2">
                  <c:v>7 PM - MN</c:v>
                </c:pt>
              </c:strCache>
            </c:strRef>
          </c:cat>
          <c:val>
            <c:numRef>
              <c:f>Sheet1!$B$8:$B$10</c:f>
              <c:numCache>
                <c:formatCode>General</c:formatCode>
                <c:ptCount val="3"/>
                <c:pt idx="0">
                  <c:v>48.0</c:v>
                </c:pt>
                <c:pt idx="1">
                  <c:v>2.5</c:v>
                </c:pt>
                <c:pt idx="2">
                  <c:v>29.0</c:v>
                </c:pt>
              </c:numCache>
            </c:numRef>
          </c:val>
        </c:ser>
        <c:ser>
          <c:idx val="1"/>
          <c:order val="1"/>
          <c:tx>
            <c:strRef>
              <c:f>Sheet1!$C$7</c:f>
              <c:strCache>
                <c:ptCount val="1"/>
                <c:pt idx="0">
                  <c:v>OUTPT. %</c:v>
                </c:pt>
              </c:strCache>
            </c:strRef>
          </c:tx>
          <c:spPr>
            <a:solidFill>
              <a:schemeClr val="bg1">
                <a:alpha val="50000"/>
              </a:schemeClr>
            </a:solidFill>
            <a:ln>
              <a:solidFill>
                <a:srgbClr val="FF6600">
                  <a:alpha val="50000"/>
                </a:srgbClr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bg1"/>
              </a:solidFill>
              <a:ln>
                <a:solidFill>
                  <a:srgbClr val="FF6600">
                    <a:alpha val="50000"/>
                  </a:srgbClr>
                </a:solidFill>
              </a:ln>
            </c:spPr>
          </c:dPt>
          <c:dPt>
            <c:idx val="1"/>
            <c:invertIfNegative val="0"/>
            <c:bubble3D val="0"/>
            <c:spPr>
              <a:solidFill>
                <a:schemeClr val="bg1"/>
              </a:solidFill>
              <a:ln>
                <a:solidFill>
                  <a:srgbClr val="FF6600">
                    <a:alpha val="50000"/>
                  </a:srgbClr>
                </a:solidFill>
              </a:ln>
            </c:spPr>
          </c:dPt>
          <c:dPt>
            <c:idx val="2"/>
            <c:invertIfNegative val="0"/>
            <c:bubble3D val="0"/>
            <c:spPr>
              <a:solidFill>
                <a:schemeClr val="bg1"/>
              </a:solidFill>
              <a:ln>
                <a:solidFill>
                  <a:srgbClr val="FF6600">
                    <a:alpha val="50000"/>
                  </a:srgbClr>
                </a:solidFill>
              </a:ln>
            </c:spPr>
          </c:dPt>
          <c:cat>
            <c:strRef>
              <c:f>Sheet1!$A$8:$A$10</c:f>
              <c:strCache>
                <c:ptCount val="3"/>
                <c:pt idx="0">
                  <c:v>MN-6 AM</c:v>
                </c:pt>
                <c:pt idx="1">
                  <c:v>6 AM - 7 PM</c:v>
                </c:pt>
                <c:pt idx="2">
                  <c:v>7 PM - MN</c:v>
                </c:pt>
              </c:strCache>
            </c:strRef>
          </c:cat>
          <c:val>
            <c:numRef>
              <c:f>Sheet1!$C$8:$C$10</c:f>
              <c:numCache>
                <c:formatCode>General</c:formatCode>
                <c:ptCount val="3"/>
                <c:pt idx="0">
                  <c:v>52.0</c:v>
                </c:pt>
                <c:pt idx="1">
                  <c:v>97.5</c:v>
                </c:pt>
                <c:pt idx="2">
                  <c:v>71.0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90373768"/>
        <c:axId val="2090377080"/>
      </c:barChart>
      <c:catAx>
        <c:axId val="209037376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en-US"/>
          </a:p>
        </c:txPr>
        <c:crossAx val="2090377080"/>
        <c:crosses val="autoZero"/>
        <c:auto val="1"/>
        <c:lblAlgn val="ctr"/>
        <c:lblOffset val="100"/>
        <c:noMultiLvlLbl val="0"/>
      </c:catAx>
      <c:valAx>
        <c:axId val="2090377080"/>
        <c:scaling>
          <c:orientation val="minMax"/>
          <c:max val="100.0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r>
                  <a:rPr lang="en-US">
                    <a:solidFill>
                      <a:srgbClr val="FFFFFF"/>
                    </a:solidFill>
                  </a:rPr>
                  <a:t>%</a:t>
                </a:r>
              </a:p>
            </c:rich>
          </c:tx>
          <c:layout>
            <c:manualLayout>
              <c:xMode val="edge"/>
              <c:yMode val="edge"/>
              <c:x val="0.0709534368070953"/>
              <c:y val="0.0754397880359742"/>
            </c:manualLayout>
          </c:layout>
          <c:overlay val="0"/>
        </c:title>
        <c:numFmt formatCode="@" sourceLinked="0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en-US"/>
          </a:p>
        </c:txPr>
        <c:crossAx val="2090373768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>
              <a:solidFill>
                <a:schemeClr val="bg1"/>
              </a:solidFill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accent5"/>
    </a:solidFill>
    <a:ln>
      <a:solidFill>
        <a:schemeClr val="tx1"/>
      </a:solidFill>
    </a:ln>
  </c:sp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Thyroid Tests vs Hour</a:t>
            </a:r>
            <a:r>
              <a:rPr lang="en-US" baseline="0"/>
              <a:t> of Day</a:t>
            </a:r>
            <a:endParaRPr lang="en-US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0570718781680859"/>
          <c:y val="0.119795736746702"/>
          <c:w val="0.901727656736616"/>
          <c:h val="0.685848500601527"/>
        </c:manualLayout>
      </c:layout>
      <c:lineChart>
        <c:grouping val="standard"/>
        <c:varyColors val="0"/>
        <c:ser>
          <c:idx val="1"/>
          <c:order val="0"/>
          <c:tx>
            <c:v>Mean TSH</c:v>
          </c:tx>
          <c:spPr>
            <a:ln w="31750">
              <a:solidFill>
                <a:srgbClr val="FF0000"/>
              </a:solidFill>
            </a:ln>
          </c:spPr>
          <c:marker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cat>
            <c:numRef>
              <c:f>Sheet1!$A$4:$A$27</c:f>
              <c:numCache>
                <c:formatCode>General</c:formatCode>
                <c:ptCount val="24"/>
                <c:pt idx="0">
                  <c:v>0.0</c:v>
                </c:pt>
                <c:pt idx="1">
                  <c:v>1.0</c:v>
                </c:pt>
                <c:pt idx="2">
                  <c:v>2.0</c:v>
                </c:pt>
                <c:pt idx="3">
                  <c:v>3.0</c:v>
                </c:pt>
                <c:pt idx="4">
                  <c:v>4.0</c:v>
                </c:pt>
                <c:pt idx="5">
                  <c:v>5.0</c:v>
                </c:pt>
                <c:pt idx="6">
                  <c:v>6.0</c:v>
                </c:pt>
                <c:pt idx="7">
                  <c:v>7.0</c:v>
                </c:pt>
                <c:pt idx="8">
                  <c:v>8.0</c:v>
                </c:pt>
                <c:pt idx="9">
                  <c:v>9.0</c:v>
                </c:pt>
                <c:pt idx="10">
                  <c:v>10.0</c:v>
                </c:pt>
                <c:pt idx="11">
                  <c:v>11.0</c:v>
                </c:pt>
                <c:pt idx="12">
                  <c:v>12.0</c:v>
                </c:pt>
                <c:pt idx="13">
                  <c:v>13.0</c:v>
                </c:pt>
                <c:pt idx="14">
                  <c:v>14.0</c:v>
                </c:pt>
                <c:pt idx="15">
                  <c:v>15.0</c:v>
                </c:pt>
                <c:pt idx="16">
                  <c:v>16.0</c:v>
                </c:pt>
                <c:pt idx="17">
                  <c:v>17.0</c:v>
                </c:pt>
                <c:pt idx="18">
                  <c:v>18.0</c:v>
                </c:pt>
                <c:pt idx="19">
                  <c:v>19.0</c:v>
                </c:pt>
                <c:pt idx="20">
                  <c:v>20.0</c:v>
                </c:pt>
                <c:pt idx="21">
                  <c:v>21.0</c:v>
                </c:pt>
                <c:pt idx="22">
                  <c:v>22.0</c:v>
                </c:pt>
                <c:pt idx="23">
                  <c:v>23.0</c:v>
                </c:pt>
              </c:numCache>
            </c:numRef>
          </c:cat>
          <c:val>
            <c:numRef>
              <c:f>Sheet1!$C$4:$C$27</c:f>
              <c:numCache>
                <c:formatCode>0.00</c:formatCode>
                <c:ptCount val="24"/>
                <c:pt idx="0">
                  <c:v>3.359536307961503</c:v>
                </c:pt>
                <c:pt idx="1">
                  <c:v>4.476671875000002</c:v>
                </c:pt>
                <c:pt idx="2">
                  <c:v>7.5002166064982</c:v>
                </c:pt>
                <c:pt idx="3">
                  <c:v>7.45049504950495</c:v>
                </c:pt>
                <c:pt idx="4">
                  <c:v>4.836060606060605</c:v>
                </c:pt>
                <c:pt idx="5">
                  <c:v>5.243809523809523</c:v>
                </c:pt>
                <c:pt idx="6">
                  <c:v>3.691220930232561</c:v>
                </c:pt>
                <c:pt idx="7">
                  <c:v>3.336206777316739</c:v>
                </c:pt>
                <c:pt idx="8">
                  <c:v>3.28087373737372</c:v>
                </c:pt>
                <c:pt idx="9">
                  <c:v>3.20442407420929</c:v>
                </c:pt>
                <c:pt idx="10">
                  <c:v>3.229504711021215</c:v>
                </c:pt>
                <c:pt idx="11">
                  <c:v>3.241487198333943</c:v>
                </c:pt>
                <c:pt idx="12">
                  <c:v>3.50747300462778</c:v>
                </c:pt>
                <c:pt idx="13">
                  <c:v>3.670076032486578</c:v>
                </c:pt>
                <c:pt idx="14">
                  <c:v>3.472584627869245</c:v>
                </c:pt>
                <c:pt idx="15">
                  <c:v>3.693694548664767</c:v>
                </c:pt>
                <c:pt idx="16">
                  <c:v>3.536354048461387</c:v>
                </c:pt>
                <c:pt idx="17">
                  <c:v>3.72224779234677</c:v>
                </c:pt>
                <c:pt idx="18">
                  <c:v>3.250322052401761</c:v>
                </c:pt>
                <c:pt idx="19">
                  <c:v>4.19225869480267</c:v>
                </c:pt>
                <c:pt idx="20">
                  <c:v>5.169986310746065</c:v>
                </c:pt>
                <c:pt idx="21">
                  <c:v>4.817635467980302</c:v>
                </c:pt>
                <c:pt idx="22">
                  <c:v>5.063234824281152</c:v>
                </c:pt>
                <c:pt idx="23">
                  <c:v>3.458737490377212</c:v>
                </c:pt>
              </c:numCache>
            </c:numRef>
          </c:val>
          <c:smooth val="0"/>
        </c:ser>
        <c:ser>
          <c:idx val="2"/>
          <c:order val="1"/>
          <c:tx>
            <c:v>Mean FT3</c:v>
          </c:tx>
          <c:spPr>
            <a:ln w="31750">
              <a:solidFill>
                <a:srgbClr val="00DA68"/>
              </a:solidFill>
            </a:ln>
          </c:spPr>
          <c:marker>
            <c:spPr>
              <a:solidFill>
                <a:srgbClr val="00DA68"/>
              </a:solidFill>
              <a:ln>
                <a:solidFill>
                  <a:srgbClr val="00DA68"/>
                </a:solidFill>
              </a:ln>
            </c:spPr>
          </c:marker>
          <c:val>
            <c:numRef>
              <c:f>Sheet1!$L$4:$L$27</c:f>
              <c:numCache>
                <c:formatCode>0.00</c:formatCode>
                <c:ptCount val="24"/>
                <c:pt idx="0">
                  <c:v>3.066403162055336</c:v>
                </c:pt>
                <c:pt idx="1">
                  <c:v>3.037606837606837</c:v>
                </c:pt>
                <c:pt idx="2">
                  <c:v>2.961764705882353</c:v>
                </c:pt>
                <c:pt idx="3">
                  <c:v>4.458823529411765</c:v>
                </c:pt>
                <c:pt idx="4">
                  <c:v>2.907692307692308</c:v>
                </c:pt>
                <c:pt idx="5">
                  <c:v>2.711627906976744</c:v>
                </c:pt>
                <c:pt idx="6">
                  <c:v>2.775576036866357</c:v>
                </c:pt>
                <c:pt idx="7">
                  <c:v>3.183382291229543</c:v>
                </c:pt>
                <c:pt idx="8">
                  <c:v>3.084194528875384</c:v>
                </c:pt>
                <c:pt idx="9">
                  <c:v>3.093719392752191</c:v>
                </c:pt>
                <c:pt idx="10">
                  <c:v>3.133358885907753</c:v>
                </c:pt>
                <c:pt idx="11">
                  <c:v>3.132888758610587</c:v>
                </c:pt>
                <c:pt idx="12">
                  <c:v>3.12031919034643</c:v>
                </c:pt>
                <c:pt idx="13">
                  <c:v>3.092756756756756</c:v>
                </c:pt>
                <c:pt idx="14">
                  <c:v>3.084362045140483</c:v>
                </c:pt>
                <c:pt idx="15">
                  <c:v>3.097511013215865</c:v>
                </c:pt>
                <c:pt idx="16">
                  <c:v>3.07668539325843</c:v>
                </c:pt>
                <c:pt idx="17">
                  <c:v>3.055228005527405</c:v>
                </c:pt>
                <c:pt idx="18">
                  <c:v>3.18224719101124</c:v>
                </c:pt>
                <c:pt idx="19">
                  <c:v>3.216798418972332</c:v>
                </c:pt>
                <c:pt idx="20">
                  <c:v>3.116304347826088</c:v>
                </c:pt>
                <c:pt idx="21">
                  <c:v>3.228571428571428</c:v>
                </c:pt>
                <c:pt idx="22">
                  <c:v>3.254466858789625</c:v>
                </c:pt>
                <c:pt idx="23">
                  <c:v>3.058513931888544</c:v>
                </c:pt>
              </c:numCache>
            </c:numRef>
          </c:val>
          <c:smooth val="0"/>
        </c:ser>
        <c:ser>
          <c:idx val="3"/>
          <c:order val="2"/>
          <c:tx>
            <c:v>Median TSH</c:v>
          </c:tx>
          <c:spPr>
            <a:ln w="31750">
              <a:solidFill>
                <a:srgbClr val="FF0000"/>
              </a:solidFill>
              <a:prstDash val="sysDash"/>
            </a:ln>
          </c:spPr>
          <c:marker>
            <c:symbol val="x"/>
            <c:size val="5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val>
            <c:numRef>
              <c:f>Sheet1!$E$4:$E$27</c:f>
              <c:numCache>
                <c:formatCode>0.00</c:formatCode>
                <c:ptCount val="24"/>
                <c:pt idx="0">
                  <c:v>1.6</c:v>
                </c:pt>
                <c:pt idx="1">
                  <c:v>1.78</c:v>
                </c:pt>
                <c:pt idx="2">
                  <c:v>3.48</c:v>
                </c:pt>
                <c:pt idx="3">
                  <c:v>2.885</c:v>
                </c:pt>
                <c:pt idx="4">
                  <c:v>2.11</c:v>
                </c:pt>
                <c:pt idx="5">
                  <c:v>2.06</c:v>
                </c:pt>
                <c:pt idx="6">
                  <c:v>1.975</c:v>
                </c:pt>
                <c:pt idx="7">
                  <c:v>1.86</c:v>
                </c:pt>
                <c:pt idx="8">
                  <c:v>1.73</c:v>
                </c:pt>
                <c:pt idx="9">
                  <c:v>1.55</c:v>
                </c:pt>
                <c:pt idx="10">
                  <c:v>1.43</c:v>
                </c:pt>
                <c:pt idx="11">
                  <c:v>1.37</c:v>
                </c:pt>
                <c:pt idx="12">
                  <c:v>1.34</c:v>
                </c:pt>
                <c:pt idx="13">
                  <c:v>1.29</c:v>
                </c:pt>
                <c:pt idx="14">
                  <c:v>1.31</c:v>
                </c:pt>
                <c:pt idx="15">
                  <c:v>1.34</c:v>
                </c:pt>
                <c:pt idx="16">
                  <c:v>1.37</c:v>
                </c:pt>
                <c:pt idx="17">
                  <c:v>1.39</c:v>
                </c:pt>
                <c:pt idx="18">
                  <c:v>1.48</c:v>
                </c:pt>
                <c:pt idx="19">
                  <c:v>1.52</c:v>
                </c:pt>
                <c:pt idx="20">
                  <c:v>1.41</c:v>
                </c:pt>
                <c:pt idx="21">
                  <c:v>1.54</c:v>
                </c:pt>
                <c:pt idx="22">
                  <c:v>1.41</c:v>
                </c:pt>
                <c:pt idx="23">
                  <c:v>1.57</c:v>
                </c:pt>
              </c:numCache>
            </c:numRef>
          </c:val>
          <c:smooth val="0"/>
        </c:ser>
        <c:ser>
          <c:idx val="0"/>
          <c:order val="3"/>
          <c:tx>
            <c:v>Mean FT4</c:v>
          </c:tx>
          <c:spPr>
            <a:ln w="19050">
              <a:solidFill>
                <a:srgbClr val="3366FF"/>
              </a:solidFill>
            </a:ln>
          </c:spPr>
          <c:marker>
            <c:spPr>
              <a:solidFill>
                <a:srgbClr val="0000FF"/>
              </a:solidFill>
              <a:ln>
                <a:solidFill>
                  <a:srgbClr val="3366FF"/>
                </a:solidFill>
              </a:ln>
            </c:spPr>
          </c:marker>
          <c:val>
            <c:numRef>
              <c:f>Sheet1!$H$4:$H$27</c:f>
              <c:numCache>
                <c:formatCode>0.00</c:formatCode>
                <c:ptCount val="24"/>
                <c:pt idx="0">
                  <c:v>1.132729658792652</c:v>
                </c:pt>
                <c:pt idx="1">
                  <c:v>1.157734375</c:v>
                </c:pt>
                <c:pt idx="2">
                  <c:v>1.134945848375451</c:v>
                </c:pt>
                <c:pt idx="3">
                  <c:v>1.171732673267327</c:v>
                </c:pt>
                <c:pt idx="4">
                  <c:v>1.096742424242424</c:v>
                </c:pt>
                <c:pt idx="5">
                  <c:v>1.080646258503402</c:v>
                </c:pt>
                <c:pt idx="6">
                  <c:v>1.022433554817276</c:v>
                </c:pt>
                <c:pt idx="7">
                  <c:v>1.08908886583679</c:v>
                </c:pt>
                <c:pt idx="8">
                  <c:v>1.118015712682373</c:v>
                </c:pt>
                <c:pt idx="9">
                  <c:v>1.136493316777449</c:v>
                </c:pt>
                <c:pt idx="10">
                  <c:v>1.149083787588907</c:v>
                </c:pt>
                <c:pt idx="11">
                  <c:v>1.157502552166294</c:v>
                </c:pt>
                <c:pt idx="12">
                  <c:v>1.150165114551786</c:v>
                </c:pt>
                <c:pt idx="13">
                  <c:v>1.156699498876794</c:v>
                </c:pt>
                <c:pt idx="14">
                  <c:v>1.15283445397635</c:v>
                </c:pt>
                <c:pt idx="15">
                  <c:v>1.14968660339881</c:v>
                </c:pt>
                <c:pt idx="16">
                  <c:v>1.144120552700084</c:v>
                </c:pt>
                <c:pt idx="17">
                  <c:v>1.151540005351886</c:v>
                </c:pt>
                <c:pt idx="18">
                  <c:v>1.131689410480349</c:v>
                </c:pt>
                <c:pt idx="19">
                  <c:v>1.126131301289568</c:v>
                </c:pt>
                <c:pt idx="20">
                  <c:v>1.15466803559206</c:v>
                </c:pt>
                <c:pt idx="21">
                  <c:v>1.152591133004927</c:v>
                </c:pt>
                <c:pt idx="22">
                  <c:v>1.110303514376996</c:v>
                </c:pt>
                <c:pt idx="23">
                  <c:v>1.131247113163974</c:v>
                </c:pt>
              </c:numCache>
            </c:numRef>
          </c:val>
          <c:smooth val="0"/>
        </c:ser>
        <c:ser>
          <c:idx val="4"/>
          <c:order val="4"/>
          <c:tx>
            <c:v>Median FT4</c:v>
          </c:tx>
          <c:spPr>
            <a:ln w="31750">
              <a:solidFill>
                <a:srgbClr val="0000FF"/>
              </a:solidFill>
              <a:prstDash val="sysDash"/>
            </a:ln>
          </c:spPr>
          <c:marker>
            <c:spPr>
              <a:ln>
                <a:solidFill>
                  <a:srgbClr val="0000FF"/>
                </a:solidFill>
              </a:ln>
            </c:spPr>
          </c:marker>
          <c:val>
            <c:numRef>
              <c:f>Sheet1!$I$4:$I$27</c:f>
              <c:numCache>
                <c:formatCode>0.00</c:formatCode>
                <c:ptCount val="24"/>
                <c:pt idx="0">
                  <c:v>1.1</c:v>
                </c:pt>
                <c:pt idx="1">
                  <c:v>1.09</c:v>
                </c:pt>
                <c:pt idx="2">
                  <c:v>1.09</c:v>
                </c:pt>
                <c:pt idx="3">
                  <c:v>1.11</c:v>
                </c:pt>
                <c:pt idx="4">
                  <c:v>1.075</c:v>
                </c:pt>
                <c:pt idx="5">
                  <c:v>1.03</c:v>
                </c:pt>
                <c:pt idx="6">
                  <c:v>1.0</c:v>
                </c:pt>
                <c:pt idx="7">
                  <c:v>1.06</c:v>
                </c:pt>
                <c:pt idx="8">
                  <c:v>1.08</c:v>
                </c:pt>
                <c:pt idx="9">
                  <c:v>1.1</c:v>
                </c:pt>
                <c:pt idx="10">
                  <c:v>1.1</c:v>
                </c:pt>
                <c:pt idx="11">
                  <c:v>1.11</c:v>
                </c:pt>
                <c:pt idx="12">
                  <c:v>1.1</c:v>
                </c:pt>
                <c:pt idx="13">
                  <c:v>1.11</c:v>
                </c:pt>
                <c:pt idx="14">
                  <c:v>1.11</c:v>
                </c:pt>
                <c:pt idx="15">
                  <c:v>1.1</c:v>
                </c:pt>
                <c:pt idx="16">
                  <c:v>1.1</c:v>
                </c:pt>
                <c:pt idx="17">
                  <c:v>1.09</c:v>
                </c:pt>
                <c:pt idx="18">
                  <c:v>1.09</c:v>
                </c:pt>
                <c:pt idx="19">
                  <c:v>1.09</c:v>
                </c:pt>
                <c:pt idx="20">
                  <c:v>1.11</c:v>
                </c:pt>
                <c:pt idx="21">
                  <c:v>1.09</c:v>
                </c:pt>
                <c:pt idx="22">
                  <c:v>1.07</c:v>
                </c:pt>
                <c:pt idx="23">
                  <c:v>1.09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92762280"/>
        <c:axId val="2092769672"/>
      </c:lineChart>
      <c:catAx>
        <c:axId val="209276228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1200"/>
                  <a:t>Hour Specimen Collected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2092769672"/>
        <c:crosses val="autoZero"/>
        <c:auto val="1"/>
        <c:lblAlgn val="ctr"/>
        <c:lblOffset val="100"/>
        <c:noMultiLvlLbl val="0"/>
      </c:catAx>
      <c:valAx>
        <c:axId val="2092769672"/>
        <c:scaling>
          <c:orientation val="minMax"/>
        </c:scaling>
        <c:delete val="0"/>
        <c:axPos val="l"/>
        <c:numFmt formatCode="0.00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2092762280"/>
        <c:crosses val="autoZero"/>
        <c:crossBetween val="between"/>
      </c:valAx>
    </c:plotArea>
    <c:plotVisOnly val="1"/>
    <c:dispBlanksAs val="gap"/>
    <c:showDLblsOverMax val="0"/>
  </c:chart>
  <c:spPr>
    <a:solidFill>
      <a:schemeClr val="bg1"/>
    </a:solidFill>
  </c:sp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TSH FT4 FT3 by Month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2"/>
          <c:order val="0"/>
          <c:tx>
            <c:v>FT3 Mean</c:v>
          </c:tx>
          <c:spPr>
            <a:ln w="31750">
              <a:solidFill>
                <a:srgbClr val="00FF00"/>
              </a:solidFill>
            </a:ln>
          </c:spPr>
          <c:marker>
            <c:symbol val="triangle"/>
            <c:size val="10"/>
            <c:spPr>
              <a:solidFill>
                <a:srgbClr val="00FF00"/>
              </a:solidFill>
              <a:ln>
                <a:solidFill>
                  <a:srgbClr val="00FF00"/>
                </a:solidFill>
              </a:ln>
            </c:spPr>
          </c:marker>
          <c:val>
            <c:numRef>
              <c:f>'Arch Tables'!$I$4:$I$39</c:f>
              <c:numCache>
                <c:formatCode>0.00</c:formatCode>
                <c:ptCount val="36"/>
                <c:pt idx="0">
                  <c:v>3.082357658380111</c:v>
                </c:pt>
                <c:pt idx="1">
                  <c:v>3.075506607929516</c:v>
                </c:pt>
                <c:pt idx="2">
                  <c:v>3.017860082304523</c:v>
                </c:pt>
                <c:pt idx="3">
                  <c:v>3.080498281786946</c:v>
                </c:pt>
                <c:pt idx="4">
                  <c:v>2.927265100671141</c:v>
                </c:pt>
                <c:pt idx="5">
                  <c:v>2.775108412836082</c:v>
                </c:pt>
                <c:pt idx="6">
                  <c:v>3.015659777424482</c:v>
                </c:pt>
                <c:pt idx="7">
                  <c:v>2.945188606620477</c:v>
                </c:pt>
                <c:pt idx="8">
                  <c:v>2.989246467817896</c:v>
                </c:pt>
                <c:pt idx="9">
                  <c:v>3.091874258600236</c:v>
                </c:pt>
                <c:pt idx="10">
                  <c:v>3.171018455228987</c:v>
                </c:pt>
                <c:pt idx="11">
                  <c:v>3.096047678795482</c:v>
                </c:pt>
                <c:pt idx="12">
                  <c:v>2.944756554307115</c:v>
                </c:pt>
                <c:pt idx="13">
                  <c:v>2.929192546583851</c:v>
                </c:pt>
                <c:pt idx="14">
                  <c:v>2.982391304347828</c:v>
                </c:pt>
                <c:pt idx="15">
                  <c:v>3.031649245063872</c:v>
                </c:pt>
                <c:pt idx="16">
                  <c:v>2.959438470728792</c:v>
                </c:pt>
                <c:pt idx="17">
                  <c:v>2.992399049881238</c:v>
                </c:pt>
                <c:pt idx="18">
                  <c:v>3.085978999382326</c:v>
                </c:pt>
                <c:pt idx="19">
                  <c:v>3.13140068886338</c:v>
                </c:pt>
                <c:pt idx="20">
                  <c:v>3.323737666860122</c:v>
                </c:pt>
                <c:pt idx="21">
                  <c:v>3.223743787962458</c:v>
                </c:pt>
                <c:pt idx="22">
                  <c:v>3.150864055299537</c:v>
                </c:pt>
                <c:pt idx="23">
                  <c:v>3.18018917498686</c:v>
                </c:pt>
                <c:pt idx="24">
                  <c:v>3.203096636412172</c:v>
                </c:pt>
                <c:pt idx="25">
                  <c:v>3.198190309398718</c:v>
                </c:pt>
                <c:pt idx="26">
                  <c:v>3.036057007125891</c:v>
                </c:pt>
                <c:pt idx="27">
                  <c:v>3.125586720091586</c:v>
                </c:pt>
                <c:pt idx="28">
                  <c:v>3.293028964162981</c:v>
                </c:pt>
                <c:pt idx="29">
                  <c:v>3.208141403320835</c:v>
                </c:pt>
                <c:pt idx="30">
                  <c:v>3.290595009596922</c:v>
                </c:pt>
                <c:pt idx="31">
                  <c:v>3.291789819376023</c:v>
                </c:pt>
                <c:pt idx="32">
                  <c:v>3.186247877758905</c:v>
                </c:pt>
                <c:pt idx="33">
                  <c:v>3.1176</c:v>
                </c:pt>
                <c:pt idx="34">
                  <c:v>3.170509766555503</c:v>
                </c:pt>
                <c:pt idx="35">
                  <c:v>3.136728697355533</c:v>
                </c:pt>
              </c:numCache>
            </c:numRef>
          </c:val>
          <c:smooth val="0"/>
        </c:ser>
        <c:ser>
          <c:idx val="0"/>
          <c:order val="1"/>
          <c:tx>
            <c:v>TSH Median</c:v>
          </c:tx>
          <c:spPr>
            <a:ln w="31750">
              <a:solidFill>
                <a:srgbClr val="FF6600"/>
              </a:solidFill>
            </a:ln>
          </c:spPr>
          <c:marker>
            <c:symbol val="triangle"/>
            <c:size val="8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cat>
            <c:numRef>
              <c:f>'Arch Tables'!$A$4:$A$39</c:f>
              <c:numCache>
                <c:formatCode>General</c:formatCode>
                <c:ptCount val="36"/>
                <c:pt idx="0">
                  <c:v>201006.0</c:v>
                </c:pt>
                <c:pt idx="1">
                  <c:v>201007.0</c:v>
                </c:pt>
                <c:pt idx="2">
                  <c:v>201008.0</c:v>
                </c:pt>
                <c:pt idx="3">
                  <c:v>201009.0</c:v>
                </c:pt>
                <c:pt idx="4">
                  <c:v>201010.0</c:v>
                </c:pt>
                <c:pt idx="5">
                  <c:v>201011.0</c:v>
                </c:pt>
                <c:pt idx="6">
                  <c:v>201012.0</c:v>
                </c:pt>
                <c:pt idx="7">
                  <c:v>201101.0</c:v>
                </c:pt>
                <c:pt idx="8">
                  <c:v>201102.0</c:v>
                </c:pt>
                <c:pt idx="9">
                  <c:v>201103.0</c:v>
                </c:pt>
                <c:pt idx="10">
                  <c:v>201104.0</c:v>
                </c:pt>
                <c:pt idx="11">
                  <c:v>201105.0</c:v>
                </c:pt>
                <c:pt idx="12">
                  <c:v>201106.0</c:v>
                </c:pt>
                <c:pt idx="13">
                  <c:v>201107.0</c:v>
                </c:pt>
                <c:pt idx="14">
                  <c:v>201108.0</c:v>
                </c:pt>
                <c:pt idx="15">
                  <c:v>201109.0</c:v>
                </c:pt>
                <c:pt idx="16">
                  <c:v>201110.0</c:v>
                </c:pt>
                <c:pt idx="17">
                  <c:v>201111.0</c:v>
                </c:pt>
                <c:pt idx="18">
                  <c:v>201112.0</c:v>
                </c:pt>
                <c:pt idx="19">
                  <c:v>201201.0</c:v>
                </c:pt>
                <c:pt idx="20">
                  <c:v>201202.0</c:v>
                </c:pt>
                <c:pt idx="21">
                  <c:v>201203.0</c:v>
                </c:pt>
                <c:pt idx="22">
                  <c:v>201204.0</c:v>
                </c:pt>
                <c:pt idx="23">
                  <c:v>201205.0</c:v>
                </c:pt>
                <c:pt idx="24">
                  <c:v>201206.0</c:v>
                </c:pt>
                <c:pt idx="25">
                  <c:v>201207.0</c:v>
                </c:pt>
                <c:pt idx="26">
                  <c:v>201208.0</c:v>
                </c:pt>
                <c:pt idx="27">
                  <c:v>201209.0</c:v>
                </c:pt>
                <c:pt idx="28">
                  <c:v>201210.0</c:v>
                </c:pt>
                <c:pt idx="29">
                  <c:v>201211.0</c:v>
                </c:pt>
                <c:pt idx="30">
                  <c:v>201212.0</c:v>
                </c:pt>
                <c:pt idx="31">
                  <c:v>201301.0</c:v>
                </c:pt>
                <c:pt idx="32">
                  <c:v>201302.0</c:v>
                </c:pt>
                <c:pt idx="33">
                  <c:v>201303.0</c:v>
                </c:pt>
                <c:pt idx="34">
                  <c:v>201304.0</c:v>
                </c:pt>
                <c:pt idx="35">
                  <c:v>201305.0</c:v>
                </c:pt>
              </c:numCache>
            </c:numRef>
          </c:cat>
          <c:val>
            <c:numRef>
              <c:f>'Arch Tables'!$C$4:$C$39</c:f>
              <c:numCache>
                <c:formatCode>0.00</c:formatCode>
                <c:ptCount val="36"/>
                <c:pt idx="0">
                  <c:v>1.415</c:v>
                </c:pt>
                <c:pt idx="1">
                  <c:v>1.43</c:v>
                </c:pt>
                <c:pt idx="2">
                  <c:v>1.415</c:v>
                </c:pt>
                <c:pt idx="3">
                  <c:v>1.38</c:v>
                </c:pt>
                <c:pt idx="4">
                  <c:v>1.58</c:v>
                </c:pt>
                <c:pt idx="5">
                  <c:v>1.58</c:v>
                </c:pt>
                <c:pt idx="6">
                  <c:v>1.55</c:v>
                </c:pt>
                <c:pt idx="7">
                  <c:v>1.4</c:v>
                </c:pt>
                <c:pt idx="8">
                  <c:v>1.38</c:v>
                </c:pt>
                <c:pt idx="9">
                  <c:v>1.385</c:v>
                </c:pt>
                <c:pt idx="10">
                  <c:v>1.48</c:v>
                </c:pt>
                <c:pt idx="11">
                  <c:v>1.49</c:v>
                </c:pt>
                <c:pt idx="12">
                  <c:v>1.42</c:v>
                </c:pt>
                <c:pt idx="13">
                  <c:v>1.46</c:v>
                </c:pt>
                <c:pt idx="14">
                  <c:v>1.46</c:v>
                </c:pt>
                <c:pt idx="15">
                  <c:v>1.44</c:v>
                </c:pt>
                <c:pt idx="16">
                  <c:v>1.515</c:v>
                </c:pt>
                <c:pt idx="17">
                  <c:v>1.52</c:v>
                </c:pt>
                <c:pt idx="18">
                  <c:v>1.58</c:v>
                </c:pt>
                <c:pt idx="19">
                  <c:v>1.56</c:v>
                </c:pt>
                <c:pt idx="20">
                  <c:v>1.49</c:v>
                </c:pt>
                <c:pt idx="21">
                  <c:v>1.54</c:v>
                </c:pt>
                <c:pt idx="22">
                  <c:v>1.52</c:v>
                </c:pt>
                <c:pt idx="23">
                  <c:v>1.42</c:v>
                </c:pt>
                <c:pt idx="24">
                  <c:v>1.36</c:v>
                </c:pt>
                <c:pt idx="25">
                  <c:v>1.4</c:v>
                </c:pt>
                <c:pt idx="26">
                  <c:v>1.36</c:v>
                </c:pt>
                <c:pt idx="27">
                  <c:v>1.4</c:v>
                </c:pt>
                <c:pt idx="28">
                  <c:v>1.36</c:v>
                </c:pt>
                <c:pt idx="29">
                  <c:v>1.39</c:v>
                </c:pt>
                <c:pt idx="30">
                  <c:v>1.42</c:v>
                </c:pt>
                <c:pt idx="31">
                  <c:v>1.36</c:v>
                </c:pt>
                <c:pt idx="32">
                  <c:v>1.4</c:v>
                </c:pt>
                <c:pt idx="33">
                  <c:v>1.46</c:v>
                </c:pt>
                <c:pt idx="34">
                  <c:v>1.45</c:v>
                </c:pt>
                <c:pt idx="35">
                  <c:v>1.44</c:v>
                </c:pt>
              </c:numCache>
            </c:numRef>
          </c:val>
          <c:smooth val="0"/>
        </c:ser>
        <c:ser>
          <c:idx val="1"/>
          <c:order val="2"/>
          <c:tx>
            <c:v>FT4 Median</c:v>
          </c:tx>
          <c:spPr>
            <a:ln>
              <a:solidFill>
                <a:schemeClr val="tx2">
                  <a:lumMod val="60000"/>
                  <a:lumOff val="40000"/>
                </a:schemeClr>
              </a:solidFill>
            </a:ln>
          </c:spPr>
          <c:marker>
            <c:symbol val="triangle"/>
            <c:size val="11"/>
            <c:spPr>
              <a:solidFill>
                <a:srgbClr val="3366FF"/>
              </a:solidFill>
              <a:ln>
                <a:solidFill>
                  <a:srgbClr val="3366FF"/>
                </a:solidFill>
              </a:ln>
            </c:spPr>
          </c:marker>
          <c:cat>
            <c:numRef>
              <c:f>'Arch Tables'!$A$4:$A$39</c:f>
              <c:numCache>
                <c:formatCode>General</c:formatCode>
                <c:ptCount val="36"/>
                <c:pt idx="0">
                  <c:v>201006.0</c:v>
                </c:pt>
                <c:pt idx="1">
                  <c:v>201007.0</c:v>
                </c:pt>
                <c:pt idx="2">
                  <c:v>201008.0</c:v>
                </c:pt>
                <c:pt idx="3">
                  <c:v>201009.0</c:v>
                </c:pt>
                <c:pt idx="4">
                  <c:v>201010.0</c:v>
                </c:pt>
                <c:pt idx="5">
                  <c:v>201011.0</c:v>
                </c:pt>
                <c:pt idx="6">
                  <c:v>201012.0</c:v>
                </c:pt>
                <c:pt idx="7">
                  <c:v>201101.0</c:v>
                </c:pt>
                <c:pt idx="8">
                  <c:v>201102.0</c:v>
                </c:pt>
                <c:pt idx="9">
                  <c:v>201103.0</c:v>
                </c:pt>
                <c:pt idx="10">
                  <c:v>201104.0</c:v>
                </c:pt>
                <c:pt idx="11">
                  <c:v>201105.0</c:v>
                </c:pt>
                <c:pt idx="12">
                  <c:v>201106.0</c:v>
                </c:pt>
                <c:pt idx="13">
                  <c:v>201107.0</c:v>
                </c:pt>
                <c:pt idx="14">
                  <c:v>201108.0</c:v>
                </c:pt>
                <c:pt idx="15">
                  <c:v>201109.0</c:v>
                </c:pt>
                <c:pt idx="16">
                  <c:v>201110.0</c:v>
                </c:pt>
                <c:pt idx="17">
                  <c:v>201111.0</c:v>
                </c:pt>
                <c:pt idx="18">
                  <c:v>201112.0</c:v>
                </c:pt>
                <c:pt idx="19">
                  <c:v>201201.0</c:v>
                </c:pt>
                <c:pt idx="20">
                  <c:v>201202.0</c:v>
                </c:pt>
                <c:pt idx="21">
                  <c:v>201203.0</c:v>
                </c:pt>
                <c:pt idx="22">
                  <c:v>201204.0</c:v>
                </c:pt>
                <c:pt idx="23">
                  <c:v>201205.0</c:v>
                </c:pt>
                <c:pt idx="24">
                  <c:v>201206.0</c:v>
                </c:pt>
                <c:pt idx="25">
                  <c:v>201207.0</c:v>
                </c:pt>
                <c:pt idx="26">
                  <c:v>201208.0</c:v>
                </c:pt>
                <c:pt idx="27">
                  <c:v>201209.0</c:v>
                </c:pt>
                <c:pt idx="28">
                  <c:v>201210.0</c:v>
                </c:pt>
                <c:pt idx="29">
                  <c:v>201211.0</c:v>
                </c:pt>
                <c:pt idx="30">
                  <c:v>201212.0</c:v>
                </c:pt>
                <c:pt idx="31">
                  <c:v>201301.0</c:v>
                </c:pt>
                <c:pt idx="32">
                  <c:v>201302.0</c:v>
                </c:pt>
                <c:pt idx="33">
                  <c:v>201303.0</c:v>
                </c:pt>
                <c:pt idx="34">
                  <c:v>201304.0</c:v>
                </c:pt>
                <c:pt idx="35">
                  <c:v>201305.0</c:v>
                </c:pt>
              </c:numCache>
            </c:numRef>
          </c:cat>
          <c:val>
            <c:numRef>
              <c:f>'Arch Tables'!$E$4:$E$39</c:f>
              <c:numCache>
                <c:formatCode>0.000</c:formatCode>
                <c:ptCount val="36"/>
                <c:pt idx="0">
                  <c:v>1.135130486358245</c:v>
                </c:pt>
                <c:pt idx="1">
                  <c:v>1.138712299465241</c:v>
                </c:pt>
                <c:pt idx="2">
                  <c:v>1.148498433829288</c:v>
                </c:pt>
                <c:pt idx="3">
                  <c:v>1.147454545454547</c:v>
                </c:pt>
                <c:pt idx="4">
                  <c:v>1.126864161849713</c:v>
                </c:pt>
                <c:pt idx="5">
                  <c:v>1.125521201413428</c:v>
                </c:pt>
                <c:pt idx="6">
                  <c:v>1.110155929421421</c:v>
                </c:pt>
                <c:pt idx="7">
                  <c:v>1.164823180892427</c:v>
                </c:pt>
                <c:pt idx="8">
                  <c:v>1.152802108678021</c:v>
                </c:pt>
                <c:pt idx="9">
                  <c:v>1.149394040843655</c:v>
                </c:pt>
                <c:pt idx="10">
                  <c:v>1.153265385362065</c:v>
                </c:pt>
                <c:pt idx="11">
                  <c:v>1.136102044644533</c:v>
                </c:pt>
                <c:pt idx="12">
                  <c:v>1.139577738515904</c:v>
                </c:pt>
                <c:pt idx="13">
                  <c:v>1.139877639628969</c:v>
                </c:pt>
                <c:pt idx="14">
                  <c:v>1.130874512353706</c:v>
                </c:pt>
                <c:pt idx="15">
                  <c:v>1.12849698299506</c:v>
                </c:pt>
                <c:pt idx="16">
                  <c:v>1.12504068047337</c:v>
                </c:pt>
                <c:pt idx="17">
                  <c:v>1.126983750228226</c:v>
                </c:pt>
                <c:pt idx="18">
                  <c:v>1.149038573366931</c:v>
                </c:pt>
                <c:pt idx="19">
                  <c:v>1.147920775246514</c:v>
                </c:pt>
                <c:pt idx="20">
                  <c:v>1.137372620126925</c:v>
                </c:pt>
                <c:pt idx="21">
                  <c:v>1.15174644665904</c:v>
                </c:pt>
                <c:pt idx="22">
                  <c:v>1.146254951386385</c:v>
                </c:pt>
                <c:pt idx="23">
                  <c:v>1.156883852691218</c:v>
                </c:pt>
                <c:pt idx="24">
                  <c:v>1.16497915943036</c:v>
                </c:pt>
                <c:pt idx="25">
                  <c:v>1.16550376970528</c:v>
                </c:pt>
                <c:pt idx="26">
                  <c:v>1.184360409338022</c:v>
                </c:pt>
                <c:pt idx="27">
                  <c:v>1.173343266902587</c:v>
                </c:pt>
                <c:pt idx="28">
                  <c:v>1.187338185196657</c:v>
                </c:pt>
                <c:pt idx="29">
                  <c:v>1.190627527090405</c:v>
                </c:pt>
                <c:pt idx="30">
                  <c:v>1.136171216717223</c:v>
                </c:pt>
                <c:pt idx="31">
                  <c:v>1.135548340548338</c:v>
                </c:pt>
                <c:pt idx="32">
                  <c:v>1.125995966490844</c:v>
                </c:pt>
                <c:pt idx="33">
                  <c:v>1.1181801496541</c:v>
                </c:pt>
                <c:pt idx="34">
                  <c:v>1.107275857502314</c:v>
                </c:pt>
                <c:pt idx="35">
                  <c:v>1.093718579234968</c:v>
                </c:pt>
              </c:numCache>
            </c:numRef>
          </c:val>
          <c:smooth val="0"/>
        </c:ser>
        <c:ser>
          <c:idx val="3"/>
          <c:order val="3"/>
          <c:tx>
            <c:v>TSH mean</c:v>
          </c:tx>
          <c:spPr>
            <a:ln w="31750">
              <a:solidFill>
                <a:srgbClr val="FF0000"/>
              </a:solidFill>
            </a:ln>
          </c:spPr>
          <c:marker>
            <c:symbol val="triangle"/>
            <c:size val="10"/>
            <c:spPr>
              <a:solidFill>
                <a:srgbClr val="FF0000"/>
              </a:solidFill>
              <a:ln w="9525"/>
            </c:spPr>
          </c:marker>
          <c:dPt>
            <c:idx val="30"/>
            <c:bubble3D val="0"/>
          </c:dPt>
          <c:val>
            <c:numRef>
              <c:f>'Arch Tables'!$B$4:$B$39</c:f>
              <c:numCache>
                <c:formatCode>0.00</c:formatCode>
                <c:ptCount val="36"/>
                <c:pt idx="0">
                  <c:v>3.461049822064068</c:v>
                </c:pt>
                <c:pt idx="1">
                  <c:v>3.590124064171126</c:v>
                </c:pt>
                <c:pt idx="2">
                  <c:v>3.470362176977308</c:v>
                </c:pt>
                <c:pt idx="3">
                  <c:v>3.470386108273769</c:v>
                </c:pt>
                <c:pt idx="4">
                  <c:v>3.816387283237009</c:v>
                </c:pt>
                <c:pt idx="5">
                  <c:v>3.3173034452297</c:v>
                </c:pt>
                <c:pt idx="6">
                  <c:v>4.13370332375871</c:v>
                </c:pt>
                <c:pt idx="7">
                  <c:v>3.590118496574715</c:v>
                </c:pt>
                <c:pt idx="8">
                  <c:v>3.260508921330095</c:v>
                </c:pt>
                <c:pt idx="9">
                  <c:v>3.499825912286578</c:v>
                </c:pt>
                <c:pt idx="10">
                  <c:v>3.624571927781012</c:v>
                </c:pt>
                <c:pt idx="11">
                  <c:v>3.522603639092113</c:v>
                </c:pt>
                <c:pt idx="12">
                  <c:v>3.62694346289752</c:v>
                </c:pt>
                <c:pt idx="13">
                  <c:v>3.34979277679101</c:v>
                </c:pt>
                <c:pt idx="14">
                  <c:v>3.434707412223655</c:v>
                </c:pt>
                <c:pt idx="15">
                  <c:v>3.501782775644552</c:v>
                </c:pt>
                <c:pt idx="16">
                  <c:v>3.564271449704152</c:v>
                </c:pt>
                <c:pt idx="17">
                  <c:v>3.215002738725584</c:v>
                </c:pt>
                <c:pt idx="18">
                  <c:v>3.532512114750932</c:v>
                </c:pt>
                <c:pt idx="19">
                  <c:v>3.413781026861602</c:v>
                </c:pt>
                <c:pt idx="20">
                  <c:v>3.45659836808704</c:v>
                </c:pt>
                <c:pt idx="21">
                  <c:v>3.470302238196376</c:v>
                </c:pt>
                <c:pt idx="22">
                  <c:v>3.805284479654307</c:v>
                </c:pt>
                <c:pt idx="23">
                  <c:v>3.006228961839704</c:v>
                </c:pt>
                <c:pt idx="24">
                  <c:v>3.494456408475167</c:v>
                </c:pt>
                <c:pt idx="25">
                  <c:v>3.169652159013026</c:v>
                </c:pt>
                <c:pt idx="26">
                  <c:v>3.463316277582342</c:v>
                </c:pt>
                <c:pt idx="27">
                  <c:v>3.165976904451492</c:v>
                </c:pt>
                <c:pt idx="28">
                  <c:v>3.197999380613189</c:v>
                </c:pt>
                <c:pt idx="29">
                  <c:v>3.451821122432463</c:v>
                </c:pt>
                <c:pt idx="30">
                  <c:v>3.728963599595544</c:v>
                </c:pt>
                <c:pt idx="31">
                  <c:v>3.437652236652222</c:v>
                </c:pt>
                <c:pt idx="32">
                  <c:v>3.150049643189568</c:v>
                </c:pt>
                <c:pt idx="33">
                  <c:v>3.317941550190581</c:v>
                </c:pt>
                <c:pt idx="34">
                  <c:v>3.328964375579363</c:v>
                </c:pt>
                <c:pt idx="35">
                  <c:v>3.582676229508166</c:v>
                </c:pt>
              </c:numCache>
            </c:numRef>
          </c:val>
          <c:smooth val="0"/>
        </c:ser>
        <c:ser>
          <c:idx val="4"/>
          <c:order val="4"/>
          <c:tx>
            <c:v>FT4 Mean</c:v>
          </c:tx>
          <c:spPr>
            <a:ln w="31750">
              <a:solidFill>
                <a:srgbClr val="3366FF"/>
              </a:solidFill>
            </a:ln>
          </c:spPr>
          <c:marker>
            <c:symbol val="triangle"/>
            <c:size val="7"/>
            <c:spPr>
              <a:solidFill>
                <a:srgbClr val="0000FF"/>
              </a:solidFill>
              <a:ln>
                <a:solidFill>
                  <a:srgbClr val="3366FF"/>
                </a:solidFill>
              </a:ln>
            </c:spPr>
          </c:marker>
          <c:val>
            <c:numRef>
              <c:f>'Arch Tables'!$E$4:$E$39</c:f>
              <c:numCache>
                <c:formatCode>0.000</c:formatCode>
                <c:ptCount val="36"/>
                <c:pt idx="0">
                  <c:v>1.135130486358245</c:v>
                </c:pt>
                <c:pt idx="1">
                  <c:v>1.138712299465241</c:v>
                </c:pt>
                <c:pt idx="2">
                  <c:v>1.148498433829288</c:v>
                </c:pt>
                <c:pt idx="3">
                  <c:v>1.147454545454547</c:v>
                </c:pt>
                <c:pt idx="4">
                  <c:v>1.126864161849713</c:v>
                </c:pt>
                <c:pt idx="5">
                  <c:v>1.125521201413428</c:v>
                </c:pt>
                <c:pt idx="6">
                  <c:v>1.110155929421421</c:v>
                </c:pt>
                <c:pt idx="7">
                  <c:v>1.164823180892427</c:v>
                </c:pt>
                <c:pt idx="8">
                  <c:v>1.152802108678021</c:v>
                </c:pt>
                <c:pt idx="9">
                  <c:v>1.149394040843655</c:v>
                </c:pt>
                <c:pt idx="10">
                  <c:v>1.153265385362065</c:v>
                </c:pt>
                <c:pt idx="11">
                  <c:v>1.136102044644533</c:v>
                </c:pt>
                <c:pt idx="12">
                  <c:v>1.139577738515904</c:v>
                </c:pt>
                <c:pt idx="13">
                  <c:v>1.139877639628969</c:v>
                </c:pt>
                <c:pt idx="14">
                  <c:v>1.130874512353706</c:v>
                </c:pt>
                <c:pt idx="15">
                  <c:v>1.12849698299506</c:v>
                </c:pt>
                <c:pt idx="16">
                  <c:v>1.12504068047337</c:v>
                </c:pt>
                <c:pt idx="17">
                  <c:v>1.126983750228226</c:v>
                </c:pt>
                <c:pt idx="18">
                  <c:v>1.149038573366931</c:v>
                </c:pt>
                <c:pt idx="19">
                  <c:v>1.147920775246514</c:v>
                </c:pt>
                <c:pt idx="20">
                  <c:v>1.137372620126925</c:v>
                </c:pt>
                <c:pt idx="21">
                  <c:v>1.15174644665904</c:v>
                </c:pt>
                <c:pt idx="22">
                  <c:v>1.146254951386385</c:v>
                </c:pt>
                <c:pt idx="23">
                  <c:v>1.156883852691218</c:v>
                </c:pt>
                <c:pt idx="24">
                  <c:v>1.16497915943036</c:v>
                </c:pt>
                <c:pt idx="25">
                  <c:v>1.16550376970528</c:v>
                </c:pt>
                <c:pt idx="26">
                  <c:v>1.184360409338022</c:v>
                </c:pt>
                <c:pt idx="27">
                  <c:v>1.173343266902587</c:v>
                </c:pt>
                <c:pt idx="28">
                  <c:v>1.187338185196657</c:v>
                </c:pt>
                <c:pt idx="29">
                  <c:v>1.190627527090405</c:v>
                </c:pt>
                <c:pt idx="30">
                  <c:v>1.136171216717223</c:v>
                </c:pt>
                <c:pt idx="31">
                  <c:v>1.135548340548338</c:v>
                </c:pt>
                <c:pt idx="32">
                  <c:v>1.125995966490844</c:v>
                </c:pt>
                <c:pt idx="33">
                  <c:v>1.1181801496541</c:v>
                </c:pt>
                <c:pt idx="34">
                  <c:v>1.107275857502314</c:v>
                </c:pt>
                <c:pt idx="35">
                  <c:v>1.093718579234968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92863496"/>
        <c:axId val="2092868472"/>
      </c:lineChart>
      <c:catAx>
        <c:axId val="20928634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092868472"/>
        <c:crosses val="autoZero"/>
        <c:auto val="1"/>
        <c:lblAlgn val="ctr"/>
        <c:lblOffset val="100"/>
        <c:noMultiLvlLbl val="0"/>
      </c:catAx>
      <c:valAx>
        <c:axId val="2092868472"/>
        <c:scaling>
          <c:orientation val="minMax"/>
          <c:max val="5.0"/>
          <c:min val="0.0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crossAx val="2092863496"/>
        <c:crosses val="autoZero"/>
        <c:crossBetween val="between"/>
      </c:valAx>
    </c:plotArea>
    <c:legend>
      <c:legendPos val="r"/>
      <c:legendEntry>
        <c:idx val="2"/>
        <c:delete val="1"/>
      </c:legendEntry>
      <c:layout>
        <c:manualLayout>
          <c:xMode val="edge"/>
          <c:yMode val="edge"/>
          <c:x val="0.814291194478072"/>
          <c:y val="0.415178778074879"/>
          <c:w val="0.184036914304912"/>
          <c:h val="0.251193413206088"/>
        </c:manualLayout>
      </c:layout>
      <c:overlay val="0"/>
    </c:legend>
    <c:plotVisOnly val="1"/>
    <c:dispBlanksAs val="gap"/>
    <c:showDLblsOverMax val="0"/>
  </c:chart>
  <c:spPr>
    <a:solidFill>
      <a:schemeClr val="bg1"/>
    </a:solidFill>
  </c:sp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0.16788</cdr:x>
      <cdr:y>0.42962</cdr:y>
    </cdr:from>
    <cdr:to>
      <cdr:x>0.26764</cdr:x>
      <cdr:y>0.54639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826645" y="1146151"/>
          <a:ext cx="491194" cy="31152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 dirty="0" smtClean="0">
              <a:solidFill>
                <a:schemeClr val="bg1"/>
              </a:solidFill>
            </a:rPr>
            <a:t>803</a:t>
          </a:r>
          <a:endParaRPr lang="en-US" sz="1100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0.23358</cdr:x>
      <cdr:y>0.39369</cdr:y>
    </cdr:from>
    <cdr:to>
      <cdr:x>0.32117</cdr:x>
      <cdr:y>0.51046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150113" y="1050298"/>
          <a:ext cx="431292" cy="31152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 dirty="0" smtClean="0">
              <a:solidFill>
                <a:srgbClr val="FFFFFF"/>
              </a:solidFill>
            </a:rPr>
            <a:t>862</a:t>
          </a:r>
          <a:endParaRPr lang="en-US" sz="1100" dirty="0">
            <a:solidFill>
              <a:srgbClr val="FFFFFF"/>
            </a:solidFill>
          </a:endParaRPr>
        </a:p>
      </cdr:txBody>
    </cdr:sp>
  </cdr:relSizeAnchor>
  <cdr:relSizeAnchor xmlns:cdr="http://schemas.openxmlformats.org/drawingml/2006/chartDrawing">
    <cdr:from>
      <cdr:x>0.3674</cdr:x>
      <cdr:y>0.744</cdr:y>
    </cdr:from>
    <cdr:to>
      <cdr:x>0.48662</cdr:x>
      <cdr:y>0.8473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809033" y="1984867"/>
          <a:ext cx="587037" cy="2755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 dirty="0" smtClean="0">
              <a:solidFill>
                <a:srgbClr val="FFFFFF"/>
              </a:solidFill>
            </a:rPr>
            <a:t>4754</a:t>
          </a:r>
          <a:endParaRPr lang="en-US" sz="1100" dirty="0">
            <a:solidFill>
              <a:srgbClr val="FFFFFF"/>
            </a:solidFill>
          </a:endParaRPr>
        </a:p>
      </cdr:txBody>
    </cdr:sp>
  </cdr:relSizeAnchor>
  <cdr:relSizeAnchor xmlns:cdr="http://schemas.openxmlformats.org/drawingml/2006/chartDrawing">
    <cdr:from>
      <cdr:x>0.41363</cdr:x>
      <cdr:y>0.14219</cdr:y>
    </cdr:from>
    <cdr:to>
      <cdr:x>0.55718</cdr:x>
      <cdr:y>0.22752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2036658" y="379326"/>
          <a:ext cx="706841" cy="22765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 dirty="0" smtClean="0">
              <a:solidFill>
                <a:srgbClr val="FFFFFF"/>
              </a:solidFill>
            </a:rPr>
            <a:t>190773</a:t>
          </a:r>
          <a:endParaRPr lang="en-US" sz="1100" dirty="0">
            <a:solidFill>
              <a:srgbClr val="FFFFFF"/>
            </a:solidFill>
          </a:endParaRPr>
        </a:p>
      </cdr:txBody>
    </cdr:sp>
  </cdr:relSizeAnchor>
  <cdr:relSizeAnchor xmlns:cdr="http://schemas.openxmlformats.org/drawingml/2006/chartDrawing">
    <cdr:from>
      <cdr:x>0.58394</cdr:x>
      <cdr:y>0.56885</cdr:y>
    </cdr:from>
    <cdr:to>
      <cdr:x>0.6983</cdr:x>
      <cdr:y>0.66765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2875285" y="1517583"/>
          <a:ext cx="563076" cy="26359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 dirty="0" smtClean="0">
              <a:solidFill>
                <a:srgbClr val="FFFFFF"/>
              </a:solidFill>
            </a:rPr>
            <a:t>2169</a:t>
          </a:r>
          <a:endParaRPr lang="en-US" sz="1100" dirty="0">
            <a:solidFill>
              <a:srgbClr val="FFFFFF"/>
            </a:solidFill>
          </a:endParaRPr>
        </a:p>
      </cdr:txBody>
    </cdr:sp>
  </cdr:relSizeAnchor>
  <cdr:relSizeAnchor xmlns:cdr="http://schemas.openxmlformats.org/drawingml/2006/chartDrawing">
    <cdr:from>
      <cdr:x>0.6399</cdr:x>
      <cdr:y>0.2859</cdr:y>
    </cdr:from>
    <cdr:to>
      <cdr:x>0.77372</cdr:x>
      <cdr:y>0.37573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3150832" y="762738"/>
          <a:ext cx="658919" cy="23963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 dirty="0" smtClean="0">
              <a:solidFill>
                <a:srgbClr val="FFFFFF"/>
              </a:solidFill>
            </a:rPr>
            <a:t>7539</a:t>
          </a:r>
        </a:p>
        <a:p xmlns:a="http://schemas.openxmlformats.org/drawingml/2006/main">
          <a:endParaRPr lang="en-US" sz="1100" dirty="0">
            <a:solidFill>
              <a:srgbClr val="FFFFFF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0.26531</cdr:x>
      <cdr:y>0.12581</cdr:y>
    </cdr:from>
    <cdr:to>
      <cdr:x>0.53713</cdr:x>
      <cdr:y>0.22027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840355" y="506773"/>
          <a:ext cx="1885534" cy="380492"/>
        </a:xfrm>
        <a:prstGeom xmlns:a="http://schemas.openxmlformats.org/drawingml/2006/main" prst="rect">
          <a:avLst/>
        </a:prstGeom>
        <a:ln xmlns:a="http://schemas.openxmlformats.org/drawingml/2006/main" w="12700">
          <a:solidFill>
            <a:srgbClr val="FF0000"/>
          </a:solidFill>
        </a:ln>
      </cdr:spPr>
      <cdr:txBody>
        <a:bodyPr xmlns:a="http://schemas.openxmlformats.org/drawingml/2006/main" vertOverflow="clip" wrap="square" rtlCol="0" anchor="ctr"/>
        <a:lstStyle xmlns:a="http://schemas.openxmlformats.org/drawingml/2006/main"/>
        <a:p xmlns:a="http://schemas.openxmlformats.org/drawingml/2006/main">
          <a:r>
            <a:rPr lang="en-US" sz="1400" b="1" dirty="0">
              <a:ln w="12700">
                <a:noFill/>
              </a:ln>
              <a:solidFill>
                <a:srgbClr val="FF0000"/>
              </a:solidFill>
            </a:rPr>
            <a:t>TSH Mean </a:t>
          </a:r>
          <a:r>
            <a:rPr lang="en-US" sz="1400" b="1" dirty="0" smtClean="0">
              <a:ln w="12700">
                <a:noFill/>
              </a:ln>
              <a:solidFill>
                <a:srgbClr val="FF0000"/>
              </a:solidFill>
            </a:rPr>
            <a:t>(</a:t>
          </a:r>
          <a:r>
            <a:rPr lang="en-US" sz="1400" b="1" dirty="0" err="1" smtClean="0">
              <a:ln w="12700">
                <a:noFill/>
              </a:ln>
              <a:solidFill>
                <a:srgbClr val="FF0000"/>
              </a:solidFill>
            </a:rPr>
            <a:t>mIU</a:t>
          </a:r>
          <a:r>
            <a:rPr lang="en-US" sz="1400" b="1" dirty="0">
              <a:ln w="12700">
                <a:noFill/>
              </a:ln>
              <a:solidFill>
                <a:srgbClr val="FF0000"/>
              </a:solidFill>
            </a:rPr>
            <a:t>/L)</a:t>
          </a:r>
        </a:p>
      </cdr:txBody>
    </cdr:sp>
  </cdr:relSizeAnchor>
  <cdr:relSizeAnchor xmlns:cdr="http://schemas.openxmlformats.org/drawingml/2006/chartDrawing">
    <cdr:from>
      <cdr:x>0.20017</cdr:x>
      <cdr:y>0.19523</cdr:y>
    </cdr:from>
    <cdr:to>
      <cdr:x>0.26667</cdr:x>
      <cdr:y>0.23605</cdr:y>
    </cdr:to>
    <cdr:cxnSp macro="">
      <cdr:nvCxnSpPr>
        <cdr:cNvPr id="5" name="Straight Arrow Connector 4"/>
        <cdr:cNvCxnSpPr/>
      </cdr:nvCxnSpPr>
      <cdr:spPr>
        <a:xfrm xmlns:a="http://schemas.openxmlformats.org/drawingml/2006/main" flipH="1">
          <a:off x="1796160" y="982576"/>
          <a:ext cx="596745" cy="205456"/>
        </a:xfrm>
        <a:prstGeom xmlns:a="http://schemas.openxmlformats.org/drawingml/2006/main" prst="straightConnector1">
          <a:avLst/>
        </a:prstGeom>
        <a:ln xmlns:a="http://schemas.openxmlformats.org/drawingml/2006/main" w="19050">
          <a:solidFill>
            <a:srgbClr val="FF0000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0.50936</cdr:x>
      <cdr:y>0.58019</cdr:y>
    </cdr:from>
    <cdr:to>
      <cdr:x>0.79136</cdr:x>
      <cdr:y>0.68066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4570626" y="2920065"/>
          <a:ext cx="2530465" cy="505657"/>
        </a:xfrm>
        <a:prstGeom xmlns:a="http://schemas.openxmlformats.org/drawingml/2006/main" prst="rect">
          <a:avLst/>
        </a:prstGeom>
        <a:ln xmlns:a="http://schemas.openxmlformats.org/drawingml/2006/main" w="19050">
          <a:solidFill>
            <a:srgbClr val="FF0000"/>
          </a:solidFill>
          <a:prstDash val="lgDash"/>
        </a:ln>
      </cdr:spPr>
      <cdr:txBody>
        <a:bodyPr xmlns:a="http://schemas.openxmlformats.org/drawingml/2006/main" vertOverflow="clip" wrap="square" rtlCol="0" anchor="ctr"/>
        <a:lstStyle xmlns:a="http://schemas.openxmlformats.org/drawingml/2006/main"/>
        <a:p xmlns:a="http://schemas.openxmlformats.org/drawingml/2006/main">
          <a:r>
            <a:rPr lang="en-US" sz="1400" b="1" dirty="0">
              <a:solidFill>
                <a:srgbClr val="FF0000"/>
              </a:solidFill>
            </a:rPr>
            <a:t>TSH Median </a:t>
          </a:r>
          <a:r>
            <a:rPr lang="en-US" sz="1400" b="1" dirty="0" smtClean="0">
              <a:solidFill>
                <a:srgbClr val="FF0000"/>
              </a:solidFill>
            </a:rPr>
            <a:t>(</a:t>
          </a:r>
          <a:r>
            <a:rPr lang="en-US" sz="1400" b="1" dirty="0" err="1" smtClean="0">
              <a:solidFill>
                <a:srgbClr val="FF0000"/>
              </a:solidFill>
            </a:rPr>
            <a:t>mIU</a:t>
          </a:r>
          <a:r>
            <a:rPr lang="en-US" sz="1400" b="1" dirty="0">
              <a:solidFill>
                <a:srgbClr val="FF0000"/>
              </a:solidFill>
            </a:rPr>
            <a:t>/L)</a:t>
          </a:r>
        </a:p>
      </cdr:txBody>
    </cdr:sp>
  </cdr:relSizeAnchor>
  <cdr:relSizeAnchor xmlns:cdr="http://schemas.openxmlformats.org/drawingml/2006/chartDrawing">
    <cdr:from>
      <cdr:x>0.44881</cdr:x>
      <cdr:y>0.62806</cdr:y>
    </cdr:from>
    <cdr:to>
      <cdr:x>0.50734</cdr:x>
      <cdr:y>0.68446</cdr:y>
    </cdr:to>
    <cdr:cxnSp macro="">
      <cdr:nvCxnSpPr>
        <cdr:cNvPr id="8" name="Straight Arrow Connector 7"/>
        <cdr:cNvCxnSpPr/>
      </cdr:nvCxnSpPr>
      <cdr:spPr>
        <a:xfrm xmlns:a="http://schemas.openxmlformats.org/drawingml/2006/main" flipH="1">
          <a:off x="4027325" y="3160974"/>
          <a:ext cx="525207" cy="283857"/>
        </a:xfrm>
        <a:prstGeom xmlns:a="http://schemas.openxmlformats.org/drawingml/2006/main" prst="straightConnector1">
          <a:avLst/>
        </a:prstGeom>
        <a:ln xmlns:a="http://schemas.openxmlformats.org/drawingml/2006/main" w="19050">
          <a:solidFill>
            <a:srgbClr val="FF0000"/>
          </a:solidFill>
          <a:prstDash val="dash"/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0.33605</cdr:x>
      <cdr:y>0.36305</cdr:y>
    </cdr:from>
    <cdr:to>
      <cdr:x>0.60276</cdr:x>
      <cdr:y>0.47505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2331050" y="1462384"/>
          <a:ext cx="1850091" cy="451156"/>
        </a:xfrm>
        <a:prstGeom xmlns:a="http://schemas.openxmlformats.org/drawingml/2006/main" prst="rect">
          <a:avLst/>
        </a:prstGeom>
        <a:ln xmlns:a="http://schemas.openxmlformats.org/drawingml/2006/main" w="19050">
          <a:solidFill>
            <a:srgbClr val="00DA68"/>
          </a:solidFill>
        </a:ln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400" b="1">
              <a:ln w="12700">
                <a:noFill/>
              </a:ln>
              <a:solidFill>
                <a:srgbClr val="00DA68"/>
              </a:solidFill>
            </a:rPr>
            <a:t>FT3 Mean (pg/mL)</a:t>
          </a:r>
        </a:p>
      </cdr:txBody>
    </cdr:sp>
  </cdr:relSizeAnchor>
  <cdr:relSizeAnchor xmlns:cdr="http://schemas.openxmlformats.org/drawingml/2006/chartDrawing">
    <cdr:from>
      <cdr:x>0.22055</cdr:x>
      <cdr:y>0.41905</cdr:y>
    </cdr:from>
    <cdr:to>
      <cdr:x>0.33605</cdr:x>
      <cdr:y>0.53335</cdr:y>
    </cdr:to>
    <cdr:cxnSp macro="">
      <cdr:nvCxnSpPr>
        <cdr:cNvPr id="11" name="Straight Arrow Connector 10"/>
        <cdr:cNvCxnSpPr>
          <a:stCxn xmlns:a="http://schemas.openxmlformats.org/drawingml/2006/main" id="9" idx="1"/>
        </cdr:cNvCxnSpPr>
      </cdr:nvCxnSpPr>
      <cdr:spPr>
        <a:xfrm xmlns:a="http://schemas.openxmlformats.org/drawingml/2006/main" flipH="1">
          <a:off x="1979040" y="2109044"/>
          <a:ext cx="1036431" cy="575279"/>
        </a:xfrm>
        <a:prstGeom xmlns:a="http://schemas.openxmlformats.org/drawingml/2006/main" prst="straightConnector1">
          <a:avLst/>
        </a:prstGeom>
        <a:ln xmlns:a="http://schemas.openxmlformats.org/drawingml/2006/main" w="19050">
          <a:solidFill>
            <a:srgbClr val="00DA68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0.10157</cdr:x>
      <cdr:y>0.86877</cdr:y>
    </cdr:from>
    <cdr:to>
      <cdr:x>0.3626</cdr:x>
      <cdr:y>0.96502</cdr:y>
    </cdr:to>
    <cdr:sp macro="" textlink="">
      <cdr:nvSpPr>
        <cdr:cNvPr id="12" name="TextBox 11"/>
        <cdr:cNvSpPr txBox="1"/>
      </cdr:nvSpPr>
      <cdr:spPr>
        <a:xfrm xmlns:a="http://schemas.openxmlformats.org/drawingml/2006/main">
          <a:off x="911427" y="4372443"/>
          <a:ext cx="2342264" cy="484437"/>
        </a:xfrm>
        <a:prstGeom xmlns:a="http://schemas.openxmlformats.org/drawingml/2006/main" prst="rect">
          <a:avLst/>
        </a:prstGeom>
        <a:ln xmlns:a="http://schemas.openxmlformats.org/drawingml/2006/main" w="19050">
          <a:solidFill>
            <a:srgbClr val="3366FF"/>
          </a:solidFill>
        </a:ln>
      </cdr:spPr>
      <cdr:txBody>
        <a:bodyPr xmlns:a="http://schemas.openxmlformats.org/drawingml/2006/main" vertOverflow="clip" wrap="square" rtlCol="0" anchor="ctr"/>
        <a:lstStyle xmlns:a="http://schemas.openxmlformats.org/drawingml/2006/main"/>
        <a:p xmlns:a="http://schemas.openxmlformats.org/drawingml/2006/main">
          <a:r>
            <a:rPr lang="en-US" sz="1400" b="1">
              <a:solidFill>
                <a:srgbClr val="3366FF"/>
              </a:solidFill>
            </a:rPr>
            <a:t>FT4 Mean (</a:t>
          </a:r>
          <a:r>
            <a:rPr lang="en-US" sz="1400" b="1">
              <a:ln>
                <a:noFill/>
              </a:ln>
              <a:solidFill>
                <a:srgbClr val="3366FF"/>
              </a:solidFill>
            </a:rPr>
            <a:t>ng/dL</a:t>
          </a:r>
          <a:r>
            <a:rPr lang="en-US" sz="1400" b="1">
              <a:solidFill>
                <a:srgbClr val="3366FF"/>
              </a:solidFill>
            </a:rPr>
            <a:t>)</a:t>
          </a:r>
        </a:p>
      </cdr:txBody>
    </cdr:sp>
  </cdr:relSizeAnchor>
  <cdr:relSizeAnchor xmlns:cdr="http://schemas.openxmlformats.org/drawingml/2006/chartDrawing">
    <cdr:from>
      <cdr:x>0.65531</cdr:x>
      <cdr:y>0.86282</cdr:y>
    </cdr:from>
    <cdr:to>
      <cdr:x>0.93551</cdr:x>
      <cdr:y>0.95312</cdr:y>
    </cdr:to>
    <cdr:sp macro="" textlink="">
      <cdr:nvSpPr>
        <cdr:cNvPr id="13" name="TextBox 12"/>
        <cdr:cNvSpPr txBox="1"/>
      </cdr:nvSpPr>
      <cdr:spPr>
        <a:xfrm xmlns:a="http://schemas.openxmlformats.org/drawingml/2006/main">
          <a:off x="5880265" y="4342478"/>
          <a:ext cx="2514298" cy="454496"/>
        </a:xfrm>
        <a:prstGeom xmlns:a="http://schemas.openxmlformats.org/drawingml/2006/main" prst="rect">
          <a:avLst/>
        </a:prstGeom>
        <a:ln xmlns:a="http://schemas.openxmlformats.org/drawingml/2006/main" w="19050">
          <a:solidFill>
            <a:srgbClr val="0000FF"/>
          </a:solidFill>
          <a:prstDash val="dash"/>
        </a:ln>
      </cdr:spPr>
      <cdr:txBody>
        <a:bodyPr xmlns:a="http://schemas.openxmlformats.org/drawingml/2006/main" vertOverflow="clip" wrap="square" rtlCol="0" anchor="ctr"/>
        <a:lstStyle xmlns:a="http://schemas.openxmlformats.org/drawingml/2006/main"/>
        <a:p xmlns:a="http://schemas.openxmlformats.org/drawingml/2006/main">
          <a:r>
            <a:rPr lang="en-US" sz="1400" b="1" dirty="0">
              <a:solidFill>
                <a:srgbClr val="765BFF"/>
              </a:solidFill>
            </a:rPr>
            <a:t>FT4 Median (</a:t>
          </a:r>
          <a:r>
            <a:rPr lang="en-US" sz="1400" b="1" dirty="0" err="1">
              <a:solidFill>
                <a:srgbClr val="765BFF"/>
              </a:solidFill>
            </a:rPr>
            <a:t>ng</a:t>
          </a:r>
          <a:r>
            <a:rPr lang="en-US" sz="1400" b="1" dirty="0">
              <a:solidFill>
                <a:srgbClr val="765BFF"/>
              </a:solidFill>
            </a:rPr>
            <a:t>/</a:t>
          </a:r>
          <a:r>
            <a:rPr lang="en-US" sz="1400" b="1" dirty="0" err="1">
              <a:solidFill>
                <a:srgbClr val="765BFF"/>
              </a:solidFill>
            </a:rPr>
            <a:t>dL</a:t>
          </a:r>
          <a:r>
            <a:rPr lang="en-US" sz="1400" b="1" dirty="0">
              <a:solidFill>
                <a:srgbClr val="765BFF"/>
              </a:solidFill>
            </a:rPr>
            <a:t>)</a:t>
          </a:r>
        </a:p>
      </cdr:txBody>
    </cdr:sp>
  </cdr:relSizeAnchor>
  <cdr:relSizeAnchor xmlns:cdr="http://schemas.openxmlformats.org/drawingml/2006/chartDrawing">
    <cdr:from>
      <cdr:x>0.24566</cdr:x>
      <cdr:y>0.70718</cdr:y>
    </cdr:from>
    <cdr:to>
      <cdr:x>0.27236</cdr:x>
      <cdr:y>0.86192</cdr:y>
    </cdr:to>
    <cdr:cxnSp macro="">
      <cdr:nvCxnSpPr>
        <cdr:cNvPr id="7" name="Straight Arrow Connector 6"/>
        <cdr:cNvCxnSpPr/>
      </cdr:nvCxnSpPr>
      <cdr:spPr>
        <a:xfrm xmlns:a="http://schemas.openxmlformats.org/drawingml/2006/main" flipV="1">
          <a:off x="2204384" y="3559174"/>
          <a:ext cx="239607" cy="778808"/>
        </a:xfrm>
        <a:prstGeom xmlns:a="http://schemas.openxmlformats.org/drawingml/2006/main" prst="straightConnector1">
          <a:avLst/>
        </a:prstGeom>
        <a:ln xmlns:a="http://schemas.openxmlformats.org/drawingml/2006/main" w="31750">
          <a:solidFill>
            <a:srgbClr val="6E95FF"/>
          </a:solidFill>
          <a:tailEnd type="arrow"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0.76368</cdr:x>
      <cdr:y>0.71194</cdr:y>
    </cdr:from>
    <cdr:to>
      <cdr:x>0.81041</cdr:x>
      <cdr:y>0.8524</cdr:y>
    </cdr:to>
    <cdr:cxnSp macro="">
      <cdr:nvCxnSpPr>
        <cdr:cNvPr id="14" name="Straight Arrow Connector 13"/>
        <cdr:cNvCxnSpPr/>
      </cdr:nvCxnSpPr>
      <cdr:spPr>
        <a:xfrm xmlns:a="http://schemas.openxmlformats.org/drawingml/2006/main" flipH="1" flipV="1">
          <a:off x="6852759" y="3583137"/>
          <a:ext cx="419312" cy="706918"/>
        </a:xfrm>
        <a:prstGeom xmlns:a="http://schemas.openxmlformats.org/drawingml/2006/main" prst="straightConnector1">
          <a:avLst/>
        </a:prstGeom>
        <a:ln xmlns:a="http://schemas.openxmlformats.org/drawingml/2006/main" w="31750">
          <a:solidFill>
            <a:srgbClr val="6E95FF"/>
          </a:solidFill>
          <a:tailEnd type="arrow"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paperBackingColor.jpg"/>
          <p:cNvPicPr>
            <a:picLocks noChangeAspect="1"/>
          </p:cNvPicPr>
          <p:nvPr/>
        </p:nvPicPr>
        <p:blipFill>
          <a:blip r:embed="rId2"/>
          <a:srcRect l="469" t="13915"/>
          <a:stretch>
            <a:fillRect/>
          </a:stretch>
        </p:blipFill>
        <p:spPr>
          <a:xfrm>
            <a:off x="1613903" y="699248"/>
            <a:ext cx="5916194" cy="3837694"/>
          </a:xfrm>
          <a:prstGeom prst="rect">
            <a:avLst/>
          </a:prstGeom>
          <a:solidFill>
            <a:srgbClr val="FFFFFF">
              <a:shade val="85000"/>
            </a:srgbClr>
          </a:solidFill>
          <a:ln w="22225" cap="sq">
            <a:solidFill>
              <a:srgbClr val="FDFDFD"/>
            </a:solidFill>
            <a:miter lim="800000"/>
          </a:ln>
          <a:effectLst>
            <a:outerShdw blurRad="57150" dist="37500" dir="7560000" sy="98000" kx="80000" ky="63000" algn="tl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E4BF3-1EA9-B744-B583-0F1543403983}" type="datetimeFigureOut">
              <a:rPr lang="en-US" smtClean="0"/>
              <a:t>10/21/13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9569" y="1143000"/>
            <a:ext cx="5724862" cy="1846961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6000" kern="1200">
                <a:solidFill>
                  <a:schemeClr val="bg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69" y="2994212"/>
            <a:ext cx="5724862" cy="1007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0"/>
              </a:spcBef>
              <a:buSzPct val="90000"/>
              <a:buFont typeface="Wingdings" pitchFamily="2" charset="2"/>
              <a:buNone/>
              <a:defRPr sz="2000" kern="1200">
                <a:solidFill>
                  <a:schemeClr val="bg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E4BF3-1EA9-B744-B583-0F1543403983}" type="datetimeFigureOut">
              <a:rPr lang="en-US" smtClean="0"/>
              <a:t>10/21/13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BD437-C698-A748-9204-C5AD38EF33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E4BF3-1EA9-B744-B583-0F1543403983}" type="datetimeFigureOut">
              <a:rPr lang="en-US" smtClean="0"/>
              <a:t>10/21/13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BD437-C698-A748-9204-C5AD38EF33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0363" y="1143000"/>
            <a:ext cx="3807662" cy="1341344"/>
          </a:xfrm>
        </p:spPr>
        <p:txBody>
          <a:bodyPr anchor="b"/>
          <a:lstStyle>
            <a:lvl1pPr algn="ctr">
              <a:defRPr sz="4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199" y="605118"/>
            <a:ext cx="3776472" cy="556549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 marL="2290763" indent="-344488">
              <a:defRPr sz="2000"/>
            </a:lvl7pPr>
            <a:lvl8pPr marL="2290763" indent="-344488">
              <a:defRPr sz="2000"/>
            </a:lvl8pPr>
            <a:lvl9pPr marL="2290763" indent="-344488"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0363" y="2618815"/>
            <a:ext cx="3807662" cy="3133164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E4BF3-1EA9-B744-B583-0F1543403983}" type="datetimeFigureOut">
              <a:rPr lang="en-US" smtClean="0"/>
              <a:t>10/21/13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BD437-C698-A748-9204-C5AD38EF33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E4BF3-1EA9-B744-B583-0F1543403983}" type="datetimeFigureOut">
              <a:rPr lang="en-US" smtClean="0"/>
              <a:t>10/21/13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BD437-C698-A748-9204-C5AD38EF3314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pictureCaptionBacking.png"/>
          <p:cNvPicPr>
            <a:picLocks noChangeAspect="1"/>
          </p:cNvPicPr>
          <p:nvPr/>
        </p:nvPicPr>
        <p:blipFill>
          <a:blip r:embed="rId2"/>
          <a:srcRect l="52272" t="8889" r="5152" b="16566"/>
          <a:stretch>
            <a:fillRect/>
          </a:stretch>
        </p:blipFill>
        <p:spPr>
          <a:xfrm>
            <a:off x="4594412" y="663388"/>
            <a:ext cx="3893127" cy="5112327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725487" y="1143000"/>
            <a:ext cx="3792537" cy="1341344"/>
          </a:xfrm>
        </p:spPr>
        <p:txBody>
          <a:bodyPr anchor="b"/>
          <a:lstStyle>
            <a:lvl1pPr algn="ctr">
              <a:defRPr sz="4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725487" y="2618815"/>
            <a:ext cx="3792537" cy="3133164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29938" y="864971"/>
            <a:ext cx="3422075" cy="470916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5487" y="462896"/>
            <a:ext cx="7718425" cy="828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5489" y="1598613"/>
            <a:ext cx="7718424" cy="45720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E4BF3-1EA9-B744-B583-0F1543403983}" type="datetimeFigureOut">
              <a:rPr lang="en-US" smtClean="0"/>
              <a:t>10/21/13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BD437-C698-A748-9204-C5AD38EF33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0" y="685801"/>
            <a:ext cx="1066800" cy="54848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5488" y="685757"/>
            <a:ext cx="6437312" cy="5482221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E4BF3-1EA9-B744-B583-0F1543403983}" type="datetimeFigureOut">
              <a:rPr lang="en-US" smtClean="0"/>
              <a:t>10/21/13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BD437-C698-A748-9204-C5AD38EF33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E4BF3-1EA9-B744-B583-0F1543403983}" type="datetimeFigureOut">
              <a:rPr lang="en-US" smtClean="0"/>
              <a:t>10/21/13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BD437-C698-A748-9204-C5AD38EF33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itlePhotoBacking-r.png"/>
          <p:cNvPicPr>
            <a:picLocks noChangeAspect="1"/>
          </p:cNvPicPr>
          <p:nvPr/>
        </p:nvPicPr>
        <p:blipFill>
          <a:blip r:embed="rId2"/>
          <a:srcRect l="17353" t="9412" r="17500" b="32353"/>
          <a:stretch>
            <a:fillRect/>
          </a:stretch>
        </p:blipFill>
        <p:spPr>
          <a:xfrm>
            <a:off x="1586753" y="645459"/>
            <a:ext cx="5957047" cy="3993776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24600"/>
            <a:ext cx="2133600" cy="273050"/>
          </a:xfrm>
        </p:spPr>
        <p:txBody>
          <a:bodyPr/>
          <a:lstStyle>
            <a:lvl1pPr>
              <a:defRPr sz="14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180E4BF3-1EA9-B744-B583-0F1543403983}" type="datetimeFigureOut">
              <a:rPr lang="en-US" smtClean="0"/>
              <a:t>10/21/13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24600"/>
            <a:ext cx="2895600" cy="273050"/>
          </a:xfrm>
        </p:spPr>
        <p:txBody>
          <a:bodyPr/>
          <a:lstStyle>
            <a:lvl1pPr>
              <a:defRPr sz="14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24600"/>
            <a:ext cx="2133600" cy="273050"/>
          </a:xfrm>
        </p:spPr>
        <p:txBody>
          <a:bodyPr/>
          <a:lstStyle>
            <a:lvl1pPr>
              <a:defRPr sz="14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ED6BD437-C698-A748-9204-C5AD38EF3314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4435" y="4953000"/>
            <a:ext cx="8095130" cy="857250"/>
          </a:xfrm>
        </p:spPr>
        <p:txBody>
          <a:bodyPr anchor="b" anchorCtr="0">
            <a:noAutofit/>
          </a:bodyPr>
          <a:lstStyle>
            <a:lvl1pPr>
              <a:defRPr sz="540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4435" y="5791200"/>
            <a:ext cx="8095130" cy="5072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1764792" y="804672"/>
            <a:ext cx="5638800" cy="3657600"/>
          </a:xfrm>
        </p:spPr>
        <p:txBody>
          <a:bodyPr/>
          <a:lstStyle>
            <a:lvl1pPr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818" y="2514600"/>
            <a:ext cx="8162365" cy="914400"/>
          </a:xfrm>
        </p:spPr>
        <p:txBody>
          <a:bodyPr anchor="b" anchorCtr="0"/>
          <a:lstStyle>
            <a:lvl1pPr algn="ctr">
              <a:defRPr sz="5400" b="0" cap="none" baseline="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0818" y="3429000"/>
            <a:ext cx="8162365" cy="701000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180E4BF3-1EA9-B744-B583-0F1543403983}" type="datetimeFigureOut">
              <a:rPr lang="en-US" smtClean="0"/>
              <a:t>10/21/13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ED6BD437-C698-A748-9204-C5AD38EF3314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3900" y="1586753"/>
            <a:ext cx="3776472" cy="458386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86753"/>
            <a:ext cx="3776472" cy="458386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E4BF3-1EA9-B744-B583-0F1543403983}" type="datetimeFigureOut">
              <a:rPr lang="en-US" smtClean="0"/>
              <a:t>10/21/13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BD437-C698-A748-9204-C5AD38EF33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3900" y="1598613"/>
            <a:ext cx="3773488" cy="427877"/>
          </a:xfrm>
        </p:spPr>
        <p:txBody>
          <a:bodyPr anchor="b">
            <a:normAutofit/>
          </a:bodyPr>
          <a:lstStyle>
            <a:lvl1pPr marL="0" indent="0" algn="ctr">
              <a:spcBef>
                <a:spcPts val="0"/>
              </a:spcBef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3900" y="2174875"/>
            <a:ext cx="3773488" cy="3997325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98613"/>
            <a:ext cx="3776472" cy="427877"/>
          </a:xfrm>
        </p:spPr>
        <p:txBody>
          <a:bodyPr anchor="b">
            <a:normAutofit/>
          </a:bodyPr>
          <a:lstStyle>
            <a:lvl1pPr marL="0" indent="0" algn="ctr">
              <a:spcBef>
                <a:spcPts val="0"/>
              </a:spcBef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3776472" cy="3997325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E4BF3-1EA9-B744-B583-0F1543403983}" type="datetimeFigureOut">
              <a:rPr lang="en-US" smtClean="0"/>
              <a:t>10/21/13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BD437-C698-A748-9204-C5AD38EF33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3900" y="1586753"/>
            <a:ext cx="7707406" cy="2231136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E4BF3-1EA9-B744-B583-0F1543403983}" type="datetimeFigureOut">
              <a:rPr lang="en-US" smtClean="0"/>
              <a:t>10/21/13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BD437-C698-A748-9204-C5AD38EF331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723900" y="3914170"/>
            <a:ext cx="7707406" cy="2231136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3900" y="1586753"/>
            <a:ext cx="3776472" cy="458386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E4BF3-1EA9-B744-B583-0F1543403983}" type="datetimeFigureOut">
              <a:rPr lang="en-US" smtClean="0"/>
              <a:t>10/21/13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BD437-C698-A748-9204-C5AD38EF331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86753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14"/>
          </p:nvPr>
        </p:nvSpPr>
        <p:spPr>
          <a:xfrm>
            <a:off x="4648200" y="3913094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E4BF3-1EA9-B744-B583-0F1543403983}" type="datetimeFigureOut">
              <a:rPr lang="en-US" smtClean="0"/>
              <a:t>10/21/13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BD437-C698-A748-9204-C5AD38EF3314}" type="slidenum">
              <a:rPr lang="en-US" smtClean="0"/>
              <a:t>‹#›</a:t>
            </a:fld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723900" y="1586753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86753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723900" y="3913094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14"/>
          </p:nvPr>
        </p:nvSpPr>
        <p:spPr>
          <a:xfrm>
            <a:off x="4648200" y="3913094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6141" y="314979"/>
            <a:ext cx="769171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dirty="0"/>
              <a:t>Click to edit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6141" y="1586753"/>
            <a:ext cx="7691719" cy="4571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180E4BF3-1EA9-B744-B583-0F1543403983}" type="datetimeFigureOut">
              <a:rPr lang="en-US" smtClean="0"/>
              <a:t>10/21/13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ED6BD437-C698-A748-9204-C5AD38EF331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  <p:sldLayoutId id="2147483793" r:id="rId13"/>
    <p:sldLayoutId id="2147483794" r:id="rId14"/>
    <p:sldLayoutId id="2147483795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2400"/>
        </a:spcBef>
        <a:buSzPct val="90000"/>
        <a:buFont typeface="Wingdings" pitchFamily="2" charset="2"/>
        <a:buChar char="v"/>
        <a:defRPr sz="2400" kern="1200">
          <a:solidFill>
            <a:srgbClr val="FFFFFF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12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v"/>
        <a:defRPr sz="2200" kern="1200">
          <a:solidFill>
            <a:srgbClr val="FFFFFF"/>
          </a:solidFill>
          <a:latin typeface="+mn-lt"/>
          <a:ea typeface="+mn-ea"/>
          <a:cs typeface="+mn-cs"/>
        </a:defRPr>
      </a:lvl2pPr>
      <a:lvl3pPr marL="1263650" indent="-349250" algn="l" defTabSz="914400" rtl="0" eaLnBrk="1" latinLnBrk="0" hangingPunct="1">
        <a:spcBef>
          <a:spcPts val="1200"/>
        </a:spcBef>
        <a:buSzPct val="90000"/>
        <a:buFont typeface="Wingdings" pitchFamily="2" charset="2"/>
        <a:buChar char="v"/>
        <a:defRPr sz="2000" kern="1200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336550" algn="l" defTabSz="914400" rtl="0" eaLnBrk="1" latinLnBrk="0" hangingPunct="1">
        <a:spcBef>
          <a:spcPts val="12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v"/>
        <a:defRPr sz="1800" kern="1200">
          <a:solidFill>
            <a:srgbClr val="FFFFFF"/>
          </a:solidFill>
          <a:latin typeface="+mn-lt"/>
          <a:ea typeface="+mn-ea"/>
          <a:cs typeface="+mn-cs"/>
        </a:defRPr>
      </a:lvl4pPr>
      <a:lvl5pPr marL="1946275" indent="-346075" algn="l" defTabSz="914400" rtl="0" eaLnBrk="1" latinLnBrk="0" hangingPunct="1">
        <a:spcBef>
          <a:spcPts val="1200"/>
        </a:spcBef>
        <a:buSzPct val="90000"/>
        <a:buFont typeface="Wingdings" pitchFamily="2" charset="2"/>
        <a:buChar char="v"/>
        <a:defRPr sz="1800" kern="1200">
          <a:solidFill>
            <a:srgbClr val="FFFFFF"/>
          </a:solidFill>
          <a:latin typeface="+mn-lt"/>
          <a:ea typeface="+mn-ea"/>
          <a:cs typeface="+mn-cs"/>
        </a:defRPr>
      </a:lvl5pPr>
      <a:lvl6pPr marL="2290763" indent="-344488" algn="l" defTabSz="914400" rtl="0" eaLnBrk="1" latinLnBrk="0" hangingPunct="1">
        <a:spcBef>
          <a:spcPct val="200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v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625725" indent="-344488" algn="l" defTabSz="914400" rtl="0" eaLnBrk="1" latinLnBrk="0" hangingPunct="1">
        <a:spcBef>
          <a:spcPct val="20000"/>
        </a:spcBef>
        <a:buSzPct val="90000"/>
        <a:buFont typeface="Wingdings" pitchFamily="2" charset="2"/>
        <a:buChar char="v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970213" indent="-344488" algn="l" defTabSz="914400" rtl="0" eaLnBrk="1" latinLnBrk="0" hangingPunct="1">
        <a:spcBef>
          <a:spcPct val="200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v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313113" indent="-344488" algn="l" defTabSz="914400" rtl="0" eaLnBrk="1" latinLnBrk="0" hangingPunct="1">
        <a:spcBef>
          <a:spcPct val="20000"/>
        </a:spcBef>
        <a:buSzPct val="90000"/>
        <a:buFont typeface="Wingdings" pitchFamily="2" charset="2"/>
        <a:buChar char="v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Sheet1.xlsx"/><Relationship Id="rId4" Type="http://schemas.openxmlformats.org/officeDocument/2006/relationships/image" Target="../media/image8.emf"/><Relationship Id="rId5" Type="http://schemas.openxmlformats.org/officeDocument/2006/relationships/chart" Target="../charts/chart1.xml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Sheet2.xlsx"/><Relationship Id="rId4" Type="http://schemas.openxmlformats.org/officeDocument/2006/relationships/image" Target="../media/image9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Sheet3.xlsx"/><Relationship Id="rId4" Type="http://schemas.openxmlformats.org/officeDocument/2006/relationships/image" Target="../media/image10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chart" Target="../charts/char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2748"/>
            <a:ext cx="9144000" cy="1365231"/>
          </a:xfrm>
          <a:ln w="15875">
            <a:solidFill>
              <a:schemeClr val="tx2"/>
            </a:solidFill>
          </a:ln>
        </p:spPr>
        <p:txBody>
          <a:bodyPr/>
          <a:lstStyle/>
          <a:p>
            <a:r>
              <a:rPr lang="en-US" sz="3400" b="1" dirty="0" smtClean="0"/>
              <a:t>Thyroid Hormone Circadian and </a:t>
            </a:r>
            <a:r>
              <a:rPr lang="en-US" sz="3400" b="1" dirty="0" err="1" smtClean="0"/>
              <a:t>Circannual</a:t>
            </a:r>
            <a:r>
              <a:rPr lang="en-US" sz="3400" b="1" dirty="0" smtClean="0"/>
              <a:t> Variation in 475,000 Outpatients.</a:t>
            </a:r>
            <a:endParaRPr lang="en-US" sz="3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347" y="1586753"/>
            <a:ext cx="9003982" cy="3956723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dirty="0" smtClean="0"/>
              <a:t>Joel Ehrenkranz MD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en-US" sz="1600" dirty="0" err="1" smtClean="0"/>
              <a:t>Dept</a:t>
            </a:r>
            <a:r>
              <a:rPr lang="en-US" sz="1600" dirty="0" smtClean="0"/>
              <a:t> </a:t>
            </a:r>
            <a:r>
              <a:rPr lang="en-US" sz="1600" dirty="0"/>
              <a:t>of Medicine, Intermountain Healthcare, </a:t>
            </a:r>
            <a:r>
              <a:rPr lang="en-US" sz="1600" dirty="0" smtClean="0"/>
              <a:t>Salt </a:t>
            </a:r>
            <a:r>
              <a:rPr lang="en-US" sz="1600" dirty="0"/>
              <a:t>Lake City, UT, United </a:t>
            </a:r>
            <a:r>
              <a:rPr lang="en-US" sz="1600" dirty="0" smtClean="0"/>
              <a:t>States</a:t>
            </a:r>
          </a:p>
          <a:p>
            <a:pPr marL="0" indent="0" algn="ctr">
              <a:buNone/>
            </a:pPr>
            <a:r>
              <a:rPr lang="en-US" sz="2800" dirty="0" smtClean="0"/>
              <a:t>Phillip R. Bach Ph.D.</a:t>
            </a:r>
          </a:p>
          <a:p>
            <a:pPr marL="0" indent="0" algn="ctr">
              <a:buNone/>
            </a:pPr>
            <a:r>
              <a:rPr lang="en-US" sz="1600" dirty="0"/>
              <a:t>Dept. of Pathology, </a:t>
            </a:r>
            <a:r>
              <a:rPr lang="en-US" sz="1600" dirty="0" smtClean="0"/>
              <a:t>Intermountain Central Laboratory, </a:t>
            </a:r>
            <a:r>
              <a:rPr lang="en-US" sz="1600" dirty="0"/>
              <a:t>Salt Lake City, UT, United States</a:t>
            </a:r>
            <a:endParaRPr lang="en-US" sz="1600" dirty="0" smtClean="0"/>
          </a:p>
          <a:p>
            <a:pPr marL="0" indent="0" algn="ctr">
              <a:buNone/>
            </a:pPr>
            <a:r>
              <a:rPr lang="en-US" sz="2800" dirty="0" smtClean="0"/>
              <a:t>Salvatore </a:t>
            </a:r>
            <a:r>
              <a:rPr lang="en-US" sz="2800" dirty="0" err="1" smtClean="0"/>
              <a:t>Benvenga</a:t>
            </a:r>
            <a:r>
              <a:rPr lang="en-US" sz="2800" dirty="0" smtClean="0"/>
              <a:t> M.D.</a:t>
            </a:r>
          </a:p>
          <a:p>
            <a:pPr marL="0" indent="0" algn="ctr">
              <a:buNone/>
            </a:pPr>
            <a:r>
              <a:rPr lang="en-US" sz="1600" dirty="0" smtClean="0"/>
              <a:t>Dept. of Clinical and Experimental Medicine, The University of Messina, Messina, Italy.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85045" y="5964409"/>
            <a:ext cx="8233435" cy="646331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FFFF"/>
                </a:solidFill>
              </a:rPr>
              <a:t>DISCLOSURE:  nothing to disclose.</a:t>
            </a:r>
            <a:endParaRPr lang="en-US" sz="36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18933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71" y="137369"/>
            <a:ext cx="8934188" cy="688522"/>
          </a:xfrm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sz="3600" dirty="0" smtClean="0">
                <a:solidFill>
                  <a:srgbClr val="FFFFFF"/>
                </a:solidFill>
              </a:rPr>
              <a:t>Thyroid Chronobiology: Prior Observations</a:t>
            </a:r>
            <a:endParaRPr lang="en-US" sz="3600" dirty="0">
              <a:solidFill>
                <a:srgbClr val="FFFF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571" y="1021263"/>
            <a:ext cx="8934188" cy="3923125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000" dirty="0" smtClean="0">
                <a:solidFill>
                  <a:srgbClr val="FFFFFF"/>
                </a:solidFill>
              </a:rPr>
              <a:t>Multiple studies have demonstrated a circadian variation in </a:t>
            </a:r>
            <a:r>
              <a:rPr lang="en-US" sz="2000" dirty="0" smtClean="0">
                <a:solidFill>
                  <a:srgbClr val="FF0000"/>
                </a:solidFill>
              </a:rPr>
              <a:t>TSH</a:t>
            </a:r>
            <a:r>
              <a:rPr lang="en-US" sz="2000" dirty="0" smtClean="0">
                <a:solidFill>
                  <a:srgbClr val="FFFFFF"/>
                </a:solidFill>
              </a:rPr>
              <a:t> and </a:t>
            </a:r>
            <a:r>
              <a:rPr lang="en-US" sz="2000" dirty="0" smtClean="0">
                <a:solidFill>
                  <a:srgbClr val="00FF00"/>
                </a:solidFill>
              </a:rPr>
              <a:t>FT3</a:t>
            </a:r>
            <a:r>
              <a:rPr lang="en-US" sz="2000" dirty="0" smtClean="0">
                <a:solidFill>
                  <a:srgbClr val="CC497A"/>
                </a:solidFill>
              </a:rPr>
              <a:t>.</a:t>
            </a:r>
          </a:p>
          <a:p>
            <a:pPr algn="r"/>
            <a:r>
              <a:rPr lang="fr-FR" sz="1200" dirty="0" smtClean="0">
                <a:solidFill>
                  <a:srgbClr val="FFFFFF"/>
                </a:solidFill>
              </a:rPr>
              <a:t>JCEM 2008</a:t>
            </a:r>
            <a:r>
              <a:rPr lang="fr-FR" sz="1200" dirty="0">
                <a:solidFill>
                  <a:srgbClr val="FFFFFF"/>
                </a:solidFill>
              </a:rPr>
              <a:t>, 93(6):2300–2306 </a:t>
            </a:r>
            <a:endParaRPr lang="fr-FR" sz="1200" dirty="0" smtClean="0">
              <a:solidFill>
                <a:srgbClr val="FFFFFF"/>
              </a:solidFill>
            </a:endParaRPr>
          </a:p>
          <a:p>
            <a:pPr lvl="8" algn="r"/>
            <a:r>
              <a:rPr lang="en-US" sz="1200" dirty="0">
                <a:solidFill>
                  <a:srgbClr val="FFFFFF"/>
                </a:solidFill>
              </a:rPr>
              <a:t>Clinical Chemistry 53, No. 2, </a:t>
            </a:r>
            <a:r>
              <a:rPr lang="en-US" sz="1200" dirty="0" smtClean="0">
                <a:solidFill>
                  <a:srgbClr val="FFFFFF"/>
                </a:solidFill>
              </a:rPr>
              <a:t>2007</a:t>
            </a:r>
          </a:p>
          <a:p>
            <a:pPr marL="628650" lvl="1" indent="-171450">
              <a:buFont typeface="Arial"/>
              <a:buChar char="•"/>
            </a:pPr>
            <a:r>
              <a:rPr lang="en-US" dirty="0" smtClean="0">
                <a:solidFill>
                  <a:srgbClr val="FFFFFF"/>
                </a:solidFill>
              </a:rPr>
              <a:t>Small sample size</a:t>
            </a:r>
          </a:p>
          <a:p>
            <a:pPr marL="628650" lvl="1" indent="-171450">
              <a:buFont typeface="Arial"/>
              <a:buChar char="•"/>
            </a:pPr>
            <a:r>
              <a:rPr lang="en-US" dirty="0" smtClean="0">
                <a:solidFill>
                  <a:srgbClr val="FFFFFF"/>
                </a:solidFill>
              </a:rPr>
              <a:t>Short study duration</a:t>
            </a:r>
          </a:p>
          <a:p>
            <a:pPr marL="628650" lvl="1" indent="-171450">
              <a:buFont typeface="Arial"/>
              <a:buChar char="•"/>
            </a:pPr>
            <a:endParaRPr lang="en-US" b="1" dirty="0">
              <a:solidFill>
                <a:srgbClr val="FFFFFF"/>
              </a:solidFill>
            </a:endParaRPr>
          </a:p>
          <a:p>
            <a:pPr marL="171450" indent="-171450">
              <a:buFont typeface="Arial"/>
              <a:buChar char="•"/>
            </a:pPr>
            <a:r>
              <a:rPr lang="en-US" sz="2000" dirty="0" smtClean="0">
                <a:solidFill>
                  <a:srgbClr val="FFFFFF"/>
                </a:solidFill>
              </a:rPr>
              <a:t>Many examples of seasonal variation in thyroid function and pathology:</a:t>
            </a:r>
          </a:p>
          <a:p>
            <a:pPr marL="742950" lvl="1" indent="-285750">
              <a:lnSpc>
                <a:spcPct val="80000"/>
              </a:lnSpc>
              <a:buFont typeface="Arial"/>
              <a:buChar char="•"/>
            </a:pPr>
            <a:r>
              <a:rPr lang="en-US" dirty="0" smtClean="0">
                <a:solidFill>
                  <a:srgbClr val="FFFFFF"/>
                </a:solidFill>
              </a:rPr>
              <a:t>Thyroid volume 	</a:t>
            </a:r>
            <a:r>
              <a:rPr lang="en-US" sz="1600" dirty="0" smtClean="0">
                <a:solidFill>
                  <a:srgbClr val="FFFFFF"/>
                </a:solidFill>
              </a:rPr>
              <a:t>						     </a:t>
            </a:r>
            <a:r>
              <a:rPr lang="en-US" sz="1600" dirty="0">
                <a:solidFill>
                  <a:srgbClr val="FFFFFF"/>
                </a:solidFill>
              </a:rPr>
              <a:t> </a:t>
            </a:r>
            <a:r>
              <a:rPr lang="en-US" sz="1600" dirty="0" smtClean="0">
                <a:solidFill>
                  <a:srgbClr val="FFFFFF"/>
                </a:solidFill>
              </a:rPr>
              <a:t>         </a:t>
            </a:r>
            <a:r>
              <a:rPr lang="en-US" sz="1200" dirty="0" err="1" smtClean="0">
                <a:solidFill>
                  <a:srgbClr val="FFFFFF"/>
                </a:solidFill>
              </a:rPr>
              <a:t>Horm</a:t>
            </a:r>
            <a:r>
              <a:rPr lang="en-US" sz="1200" dirty="0" smtClean="0">
                <a:solidFill>
                  <a:srgbClr val="FFFFFF"/>
                </a:solidFill>
              </a:rPr>
              <a:t>. </a:t>
            </a:r>
            <a:r>
              <a:rPr lang="en-US" sz="1200" dirty="0" err="1" smtClean="0">
                <a:solidFill>
                  <a:srgbClr val="FFFFFF"/>
                </a:solidFill>
              </a:rPr>
              <a:t>Metabol</a:t>
            </a:r>
            <a:r>
              <a:rPr lang="en-US" sz="1200" dirty="0" smtClean="0">
                <a:solidFill>
                  <a:srgbClr val="FFFFFF"/>
                </a:solidFill>
              </a:rPr>
              <a:t>. Res. 1987; 19: 391</a:t>
            </a:r>
          </a:p>
          <a:p>
            <a:pPr marL="742950" lvl="1" indent="-285750">
              <a:lnSpc>
                <a:spcPct val="80000"/>
              </a:lnSpc>
              <a:buFont typeface="Arial"/>
              <a:buChar char="•"/>
            </a:pPr>
            <a:r>
              <a:rPr lang="en-US" dirty="0" smtClean="0">
                <a:solidFill>
                  <a:srgbClr val="FFFFFF"/>
                </a:solidFill>
              </a:rPr>
              <a:t>Radioactive iodine uptake </a:t>
            </a:r>
            <a:r>
              <a:rPr lang="en-US" sz="1600" dirty="0" smtClean="0">
                <a:solidFill>
                  <a:srgbClr val="FFFFFF"/>
                </a:solidFill>
              </a:rPr>
              <a:t>								</a:t>
            </a:r>
            <a:r>
              <a:rPr lang="en-US" sz="1200" dirty="0" smtClean="0">
                <a:solidFill>
                  <a:srgbClr val="FFFFFF"/>
                </a:solidFill>
              </a:rPr>
              <a:t>       </a:t>
            </a:r>
            <a:r>
              <a:rPr lang="en-US" sz="1200" dirty="0">
                <a:solidFill>
                  <a:srgbClr val="FFFFFF"/>
                </a:solidFill>
              </a:rPr>
              <a:t> </a:t>
            </a:r>
            <a:r>
              <a:rPr lang="en-US" sz="1200" dirty="0" smtClean="0">
                <a:solidFill>
                  <a:srgbClr val="FFFFFF"/>
                </a:solidFill>
              </a:rPr>
              <a:t>JCEM. 1964; 24: 1084</a:t>
            </a:r>
          </a:p>
          <a:p>
            <a:pPr marL="742950" lvl="1" indent="-285750">
              <a:lnSpc>
                <a:spcPct val="80000"/>
              </a:lnSpc>
              <a:buClr>
                <a:schemeClr val="bg1"/>
              </a:buClr>
              <a:buFont typeface="Arial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TSH</a:t>
            </a:r>
            <a:r>
              <a:rPr lang="en-US" dirty="0" smtClean="0">
                <a:solidFill>
                  <a:srgbClr val="FFFFFF"/>
                </a:solidFill>
              </a:rPr>
              <a:t>, total and </a:t>
            </a:r>
            <a:r>
              <a:rPr lang="en-US" dirty="0" smtClean="0">
                <a:solidFill>
                  <a:srgbClr val="00FF00"/>
                </a:solidFill>
              </a:rPr>
              <a:t>free T3 </a:t>
            </a:r>
            <a:r>
              <a:rPr lang="en-US" dirty="0" smtClean="0">
                <a:solidFill>
                  <a:srgbClr val="FFFFFF"/>
                </a:solidFill>
              </a:rPr>
              <a:t>and </a:t>
            </a:r>
            <a:r>
              <a:rPr lang="en-US" dirty="0" smtClean="0">
                <a:solidFill>
                  <a:srgbClr val="6E95FF"/>
                </a:solidFill>
              </a:rPr>
              <a:t>T4</a:t>
            </a:r>
            <a:r>
              <a:rPr lang="en-US" dirty="0" smtClean="0">
                <a:solidFill>
                  <a:srgbClr val="FFFFFF"/>
                </a:solidFill>
              </a:rPr>
              <a:t> levels </a:t>
            </a:r>
            <a:r>
              <a:rPr lang="en-US" sz="1600" dirty="0" smtClean="0">
                <a:solidFill>
                  <a:srgbClr val="FFFFFF"/>
                </a:solidFill>
              </a:rPr>
              <a:t>	 </a:t>
            </a:r>
            <a:r>
              <a:rPr lang="en-US" sz="1200" dirty="0" smtClean="0">
                <a:solidFill>
                  <a:srgbClr val="FFFFFF"/>
                </a:solidFill>
              </a:rPr>
              <a:t>Am. J. Human Biology. 2006;18: 99. </a:t>
            </a:r>
            <a:r>
              <a:rPr lang="de-DE" sz="1200" dirty="0" err="1" smtClean="0">
                <a:solidFill>
                  <a:srgbClr val="FFFFFF"/>
                </a:solidFill>
              </a:rPr>
              <a:t>Eur</a:t>
            </a:r>
            <a:r>
              <a:rPr lang="de-DE" sz="1200" dirty="0" smtClean="0">
                <a:solidFill>
                  <a:srgbClr val="FFFFFF"/>
                </a:solidFill>
              </a:rPr>
              <a:t> J </a:t>
            </a:r>
            <a:r>
              <a:rPr lang="de-DE" sz="1200" dirty="0" err="1" smtClean="0">
                <a:solidFill>
                  <a:srgbClr val="FFFFFF"/>
                </a:solidFill>
              </a:rPr>
              <a:t>Nutr</a:t>
            </a:r>
            <a:r>
              <a:rPr lang="de-DE" sz="1200" dirty="0" smtClean="0">
                <a:solidFill>
                  <a:srgbClr val="FFFFFF"/>
                </a:solidFill>
              </a:rPr>
              <a:t>. 2011 50:285</a:t>
            </a:r>
          </a:p>
          <a:p>
            <a:pPr marL="742950" lvl="1" indent="-285750">
              <a:lnSpc>
                <a:spcPct val="80000"/>
              </a:lnSpc>
              <a:buClr>
                <a:schemeClr val="bg1"/>
              </a:buClr>
              <a:buFont typeface="Arial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TSH</a:t>
            </a:r>
            <a:r>
              <a:rPr lang="en-US" dirty="0" smtClean="0">
                <a:solidFill>
                  <a:srgbClr val="FFFFFF"/>
                </a:solidFill>
              </a:rPr>
              <a:t> response to TRH </a:t>
            </a:r>
            <a:r>
              <a:rPr lang="en-US" sz="1600" dirty="0" smtClean="0">
                <a:solidFill>
                  <a:srgbClr val="FFFFFF"/>
                </a:solidFill>
              </a:rPr>
              <a:t>					                </a:t>
            </a:r>
            <a:r>
              <a:rPr lang="en-US" sz="1200" dirty="0" smtClean="0">
                <a:solidFill>
                  <a:srgbClr val="FFFFFF"/>
                </a:solidFill>
              </a:rPr>
              <a:t>Ann  Clinical Biochemistry 1985; 22: 371</a:t>
            </a:r>
          </a:p>
          <a:p>
            <a:pPr marL="742950" lvl="1" indent="-285750">
              <a:lnSpc>
                <a:spcPct val="80000"/>
              </a:lnSpc>
              <a:buFont typeface="Arial"/>
              <a:buChar char="•"/>
            </a:pPr>
            <a:r>
              <a:rPr lang="en-US" dirty="0" smtClean="0">
                <a:solidFill>
                  <a:srgbClr val="FFFFFF"/>
                </a:solidFill>
              </a:rPr>
              <a:t>Seasonal alterations in </a:t>
            </a:r>
            <a:r>
              <a:rPr lang="en-US" dirty="0" smtClean="0">
                <a:solidFill>
                  <a:srgbClr val="6E95FF"/>
                </a:solidFill>
              </a:rPr>
              <a:t>T4</a:t>
            </a:r>
            <a:r>
              <a:rPr lang="en-US" dirty="0" smtClean="0">
                <a:solidFill>
                  <a:srgbClr val="FFFFFF"/>
                </a:solidFill>
              </a:rPr>
              <a:t> levels among Siberian miners </a:t>
            </a:r>
          </a:p>
          <a:p>
            <a:pPr lvl="1" algn="r">
              <a:lnSpc>
                <a:spcPct val="80000"/>
              </a:lnSpc>
            </a:pPr>
            <a:r>
              <a:rPr lang="en-US" sz="1200" dirty="0" smtClean="0">
                <a:solidFill>
                  <a:srgbClr val="FFFFFF"/>
                </a:solidFill>
              </a:rPr>
              <a:t>Int. J. Circumpolar Health 1997; 56: 134</a:t>
            </a:r>
            <a:endParaRPr lang="en-US" sz="1600" dirty="0" smtClean="0">
              <a:solidFill>
                <a:srgbClr val="FFFFFF"/>
              </a:solidFill>
            </a:endParaRPr>
          </a:p>
          <a:p>
            <a:pPr marL="742950" lvl="1" indent="-285750">
              <a:buFont typeface="Arial"/>
              <a:buChar char="•"/>
            </a:pPr>
            <a:r>
              <a:rPr lang="en-US" dirty="0" smtClean="0">
                <a:solidFill>
                  <a:srgbClr val="FFFFFF"/>
                </a:solidFill>
              </a:rPr>
              <a:t>Neonatal </a:t>
            </a:r>
            <a:r>
              <a:rPr lang="en-US" dirty="0" smtClean="0">
                <a:solidFill>
                  <a:srgbClr val="FF0000"/>
                </a:solidFill>
              </a:rPr>
              <a:t>TSH</a:t>
            </a:r>
            <a:r>
              <a:rPr lang="en-US" dirty="0" smtClean="0">
                <a:solidFill>
                  <a:srgbClr val="FFEA5B"/>
                </a:solidFill>
              </a:rPr>
              <a:t> </a:t>
            </a:r>
            <a:r>
              <a:rPr lang="en-US" sz="1600" dirty="0" smtClean="0">
                <a:solidFill>
                  <a:srgbClr val="FFFFFF"/>
                </a:solidFill>
              </a:rPr>
              <a:t>			</a:t>
            </a:r>
            <a:r>
              <a:rPr lang="en-US" sz="1600" dirty="0">
                <a:solidFill>
                  <a:srgbClr val="FFFFFF"/>
                </a:solidFill>
              </a:rPr>
              <a:t> </a:t>
            </a:r>
            <a:r>
              <a:rPr lang="en-US" sz="1600" dirty="0" smtClean="0">
                <a:solidFill>
                  <a:srgbClr val="FFFFFF"/>
                </a:solidFill>
              </a:rPr>
              <a:t>                          </a:t>
            </a:r>
            <a:r>
              <a:rPr lang="en-US" sz="1200" dirty="0" smtClean="0">
                <a:solidFill>
                  <a:srgbClr val="FFFFFF"/>
                </a:solidFill>
              </a:rPr>
              <a:t>PLOS </a:t>
            </a:r>
            <a:r>
              <a:rPr lang="en-US" sz="1200" dirty="0">
                <a:solidFill>
                  <a:srgbClr val="FFFFFF"/>
                </a:solidFill>
              </a:rPr>
              <a:t>ONE </a:t>
            </a:r>
            <a:r>
              <a:rPr lang="en-US" sz="1200" dirty="0" smtClean="0">
                <a:solidFill>
                  <a:srgbClr val="FFFFFF"/>
                </a:solidFill>
              </a:rPr>
              <a:t>2012; 7: e47770.</a:t>
            </a:r>
            <a:r>
              <a:rPr lang="sv-SE" sz="1200" dirty="0" smtClean="0"/>
              <a:t> </a:t>
            </a:r>
            <a:r>
              <a:rPr lang="sv-SE" sz="1200" dirty="0" smtClean="0">
                <a:solidFill>
                  <a:srgbClr val="FFFFFF"/>
                </a:solidFill>
              </a:rPr>
              <a:t>Clin Biochem. 2013;46:133-8</a:t>
            </a:r>
          </a:p>
          <a:p>
            <a:pPr marL="742950" lvl="1" indent="-285750">
              <a:buFont typeface="Arial"/>
              <a:buChar char="•"/>
            </a:pPr>
            <a:r>
              <a:rPr lang="sv-SE" dirty="0" smtClean="0">
                <a:solidFill>
                  <a:srgbClr val="FFFFFF"/>
                </a:solidFill>
              </a:rPr>
              <a:t>Presentation of thyroid cancer</a:t>
            </a:r>
            <a:r>
              <a:rPr lang="sv-SE" sz="1200" dirty="0" smtClean="0">
                <a:solidFill>
                  <a:srgbClr val="FFFFFF"/>
                </a:solidFill>
              </a:rPr>
              <a:t>					</a:t>
            </a:r>
            <a:r>
              <a:rPr lang="en-US" sz="1200" dirty="0" smtClean="0">
                <a:solidFill>
                  <a:srgbClr val="FFFFFF"/>
                </a:solidFill>
              </a:rPr>
              <a:t>British </a:t>
            </a:r>
            <a:r>
              <a:rPr lang="en-US" sz="1200" dirty="0">
                <a:solidFill>
                  <a:srgbClr val="FFFFFF"/>
                </a:solidFill>
              </a:rPr>
              <a:t>Journal of Cancer </a:t>
            </a:r>
            <a:r>
              <a:rPr lang="en-US" sz="1200" dirty="0" smtClean="0">
                <a:solidFill>
                  <a:srgbClr val="FFFFFF"/>
                </a:solidFill>
              </a:rPr>
              <a:t>1998 77, 1174.</a:t>
            </a:r>
            <a:endParaRPr lang="en-US" sz="1600" dirty="0" smtClean="0">
              <a:solidFill>
                <a:srgbClr val="FFFFFF"/>
              </a:solidFill>
            </a:endParaRP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1600" dirty="0" smtClean="0">
                <a:solidFill>
                  <a:srgbClr val="FFFFFF"/>
                </a:solidFill>
              </a:rPr>
              <a:t>	</a:t>
            </a:r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6571" y="5337844"/>
            <a:ext cx="8934188" cy="1200328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FF"/>
                </a:solidFill>
              </a:rPr>
              <a:t>We undertook a large scale retrospective analysis of temporal variation in thyroid hormone levels measured in a controlled and calibrated manner.</a:t>
            </a:r>
            <a:endParaRPr lang="en-US" sz="2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8584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6141" y="56891"/>
            <a:ext cx="7691719" cy="719518"/>
          </a:xfrm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sz="3400" b="1" dirty="0" smtClean="0"/>
              <a:t>Methods and Materials</a:t>
            </a:r>
            <a:endParaRPr lang="en-US" sz="3400" b="1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9457593"/>
              </p:ext>
            </p:extLst>
          </p:nvPr>
        </p:nvGraphicFramePr>
        <p:xfrm>
          <a:off x="4037013" y="776288"/>
          <a:ext cx="4924425" cy="304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9" name="Worksheet" r:id="rId3" imgW="6057900" imgH="2616200" progId="Excel.Sheet.12">
                  <p:embed/>
                </p:oleObj>
              </mc:Choice>
              <mc:Fallback>
                <p:oleObj name="Worksheet" r:id="rId3" imgW="6057900" imgH="26162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037013" y="776288"/>
                        <a:ext cx="4924425" cy="3043237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15458" y="1058961"/>
            <a:ext cx="3802116" cy="6001644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600" dirty="0" smtClean="0">
                <a:solidFill>
                  <a:srgbClr val="FFFFFF"/>
                </a:solidFill>
              </a:rPr>
              <a:t>Data analysis extracted from Intermountain </a:t>
            </a:r>
            <a:r>
              <a:rPr lang="en-US" sz="1600" dirty="0" smtClean="0">
                <a:solidFill>
                  <a:srgbClr val="FFFFFF"/>
                </a:solidFill>
              </a:rPr>
              <a:t>Healthcare (Salt </a:t>
            </a:r>
            <a:r>
              <a:rPr lang="en-US" sz="1600" dirty="0" err="1" smtClean="0">
                <a:solidFill>
                  <a:srgbClr val="FFFFFF"/>
                </a:solidFill>
              </a:rPr>
              <a:t>LakeCity</a:t>
            </a:r>
            <a:r>
              <a:rPr lang="en-US" sz="1600" smtClean="0">
                <a:solidFill>
                  <a:srgbClr val="FFFFFF"/>
                </a:solidFill>
              </a:rPr>
              <a:t>, Utah) </a:t>
            </a:r>
            <a:r>
              <a:rPr lang="en-US" sz="1600" dirty="0" smtClean="0">
                <a:solidFill>
                  <a:srgbClr val="FFFFFF"/>
                </a:solidFill>
              </a:rPr>
              <a:t>Electronic Data Warehouse. </a:t>
            </a:r>
          </a:p>
          <a:p>
            <a:pPr marL="742950" lvl="2" indent="-285750">
              <a:buFont typeface="Arial"/>
              <a:buChar char="•"/>
            </a:pPr>
            <a:r>
              <a:rPr lang="en-US" sz="1600" dirty="0" smtClean="0">
                <a:solidFill>
                  <a:srgbClr val="FFFFFF"/>
                </a:solidFill>
              </a:rPr>
              <a:t>Data collected 6/2010-5/2013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>
                <a:solidFill>
                  <a:srgbClr val="FFFFFF"/>
                </a:solidFill>
              </a:rPr>
              <a:t>Serum </a:t>
            </a:r>
            <a:r>
              <a:rPr lang="en-US" sz="1600" dirty="0" smtClean="0">
                <a:solidFill>
                  <a:srgbClr val="FF0000"/>
                </a:solidFill>
              </a:rPr>
              <a:t>TSH</a:t>
            </a:r>
            <a:r>
              <a:rPr lang="en-US" sz="1600" dirty="0" smtClean="0">
                <a:solidFill>
                  <a:srgbClr val="FFFFFF"/>
                </a:solidFill>
              </a:rPr>
              <a:t>, </a:t>
            </a:r>
            <a:r>
              <a:rPr lang="en-US" sz="1600" dirty="0" smtClean="0">
                <a:solidFill>
                  <a:srgbClr val="6E95FF"/>
                </a:solidFill>
              </a:rPr>
              <a:t>FT4</a:t>
            </a:r>
            <a:r>
              <a:rPr lang="en-US" sz="1600" dirty="0" smtClean="0">
                <a:solidFill>
                  <a:srgbClr val="FFFFFF"/>
                </a:solidFill>
              </a:rPr>
              <a:t>, </a:t>
            </a:r>
            <a:r>
              <a:rPr lang="en-US" sz="1600" dirty="0" smtClean="0">
                <a:solidFill>
                  <a:srgbClr val="00FF00"/>
                </a:solidFill>
              </a:rPr>
              <a:t>FT3</a:t>
            </a:r>
            <a:r>
              <a:rPr lang="en-US" sz="1600" dirty="0" smtClean="0">
                <a:solidFill>
                  <a:srgbClr val="FFFFFF"/>
                </a:solidFill>
              </a:rPr>
              <a:t> measured by Abbott Architect immunoassay</a:t>
            </a:r>
          </a:p>
          <a:p>
            <a:pPr marL="742950" lvl="1" indent="-285750">
              <a:buFont typeface="Arial"/>
              <a:buChar char="•"/>
            </a:pPr>
            <a:r>
              <a:rPr lang="en-US" sz="1600" dirty="0" smtClean="0">
                <a:solidFill>
                  <a:srgbClr val="FFFFFF"/>
                </a:solidFill>
              </a:rPr>
              <a:t>external controls performed daily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>
                <a:solidFill>
                  <a:srgbClr val="FFFFFF"/>
                </a:solidFill>
              </a:rPr>
              <a:t>Subjects</a:t>
            </a:r>
          </a:p>
          <a:p>
            <a:pPr marL="742950" lvl="1" indent="-285750">
              <a:buFont typeface="Arial"/>
              <a:buChar char="•"/>
            </a:pPr>
            <a:r>
              <a:rPr lang="en-US" sz="1600" dirty="0" smtClean="0">
                <a:solidFill>
                  <a:srgbClr val="FFFFFF"/>
                </a:solidFill>
              </a:rPr>
              <a:t>25% males, ages 0-103 years</a:t>
            </a:r>
          </a:p>
          <a:p>
            <a:pPr marL="742950" lvl="1" indent="-285750">
              <a:buFont typeface="Arial"/>
              <a:buChar char="•"/>
            </a:pPr>
            <a:r>
              <a:rPr lang="en-US" sz="1600" dirty="0" smtClean="0">
                <a:solidFill>
                  <a:srgbClr val="FFFFFF"/>
                </a:solidFill>
              </a:rPr>
              <a:t>75% females, ages 0-105 years</a:t>
            </a:r>
          </a:p>
          <a:p>
            <a:pPr marL="742950" lvl="1" indent="-285750">
              <a:buFont typeface="Arial"/>
              <a:buChar char="•"/>
            </a:pPr>
            <a:r>
              <a:rPr lang="en-US" sz="1600" dirty="0" smtClean="0">
                <a:solidFill>
                  <a:srgbClr val="FFFFFF"/>
                </a:solidFill>
              </a:rPr>
              <a:t>Outpatients </a:t>
            </a:r>
          </a:p>
          <a:p>
            <a:pPr marL="1200150" lvl="2" indent="-285750">
              <a:buFont typeface="Arial"/>
              <a:buChar char="•"/>
            </a:pPr>
            <a:r>
              <a:rPr lang="en-US" sz="1600" dirty="0" smtClean="0">
                <a:solidFill>
                  <a:srgbClr val="FFFFFF"/>
                </a:solidFill>
              </a:rPr>
              <a:t>Outpatient clinics</a:t>
            </a:r>
          </a:p>
          <a:p>
            <a:pPr marL="1200150" lvl="2" indent="-285750">
              <a:buFont typeface="Arial"/>
              <a:buChar char="•"/>
            </a:pPr>
            <a:r>
              <a:rPr lang="en-US" sz="1600" dirty="0" smtClean="0">
                <a:solidFill>
                  <a:srgbClr val="FFFFFF"/>
                </a:solidFill>
              </a:rPr>
              <a:t>Emergency departments</a:t>
            </a:r>
          </a:p>
          <a:p>
            <a:pPr marL="1200150" lvl="2" indent="-285750">
              <a:buFont typeface="Arial"/>
              <a:buChar char="•"/>
            </a:pPr>
            <a:r>
              <a:rPr lang="en-US" sz="1600" dirty="0" smtClean="0">
                <a:solidFill>
                  <a:srgbClr val="FFFFFF"/>
                </a:solidFill>
              </a:rPr>
              <a:t>Same day surgery centers</a:t>
            </a:r>
          </a:p>
          <a:p>
            <a:pPr marL="1200150" lvl="2" indent="-285750">
              <a:buFont typeface="Arial"/>
              <a:buChar char="•"/>
            </a:pPr>
            <a:r>
              <a:rPr lang="en-US" sz="1600" dirty="0" smtClean="0">
                <a:solidFill>
                  <a:srgbClr val="FFFFFF"/>
                </a:solidFill>
              </a:rPr>
              <a:t>Specimen collection from urban and rural clinics and hospitals throughout Utah and southern Idaho. </a:t>
            </a:r>
          </a:p>
          <a:p>
            <a:pPr marL="1200150" lvl="2" indent="-285750">
              <a:buFont typeface="Arial"/>
              <a:buChar char="•"/>
            </a:pPr>
            <a:r>
              <a:rPr lang="en-US" sz="1600" dirty="0" smtClean="0">
                <a:solidFill>
                  <a:srgbClr val="FFFFFF"/>
                </a:solidFill>
              </a:rPr>
              <a:t>Includes individuals on any thyroid medication</a:t>
            </a:r>
          </a:p>
          <a:p>
            <a:pPr marL="1200150" lvl="2" indent="-285750">
              <a:buFont typeface="Arial"/>
              <a:buChar char="•"/>
            </a:pPr>
            <a:r>
              <a:rPr lang="en-US" sz="1600" dirty="0">
                <a:solidFill>
                  <a:srgbClr val="FFFFFF"/>
                </a:solidFill>
              </a:rPr>
              <a:t>Neonatal TSH screening not included</a:t>
            </a:r>
            <a:r>
              <a:rPr lang="en-US" sz="1600" dirty="0" smtClean="0">
                <a:solidFill>
                  <a:srgbClr val="FFFFFF"/>
                </a:solidFill>
              </a:rPr>
              <a:t>.</a:t>
            </a:r>
            <a:endParaRPr lang="en-US" sz="1600" dirty="0">
              <a:solidFill>
                <a:srgbClr val="FFFFFF"/>
              </a:solidFill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20421037"/>
              </p:ext>
            </p:extLst>
          </p:nvPr>
        </p:nvGraphicFramePr>
        <p:xfrm>
          <a:off x="4037377" y="3819751"/>
          <a:ext cx="4923923" cy="29498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1956674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300" y="0"/>
            <a:ext cx="5101026" cy="595027"/>
          </a:xfrm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sz="3400" dirty="0" smtClean="0"/>
              <a:t>Circadian Variation</a:t>
            </a:r>
            <a:endParaRPr lang="en-US" sz="3400" dirty="0"/>
          </a:p>
        </p:txBody>
      </p:sp>
      <p:sp>
        <p:nvSpPr>
          <p:cNvPr id="7" name="TextBox 6"/>
          <p:cNvSpPr txBox="1"/>
          <p:nvPr/>
        </p:nvSpPr>
        <p:spPr>
          <a:xfrm>
            <a:off x="237489" y="5966863"/>
            <a:ext cx="4315043" cy="338554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FFFF"/>
                </a:solidFill>
              </a:rPr>
              <a:t>N </a:t>
            </a:r>
            <a:r>
              <a:rPr lang="en-US" sz="1600" dirty="0" smtClean="0">
                <a:solidFill>
                  <a:srgbClr val="FFFFFF"/>
                </a:solidFill>
              </a:rPr>
              <a:t>       </a:t>
            </a:r>
            <a:r>
              <a:rPr lang="en-US" sz="1600" dirty="0" smtClean="0">
                <a:solidFill>
                  <a:srgbClr val="FF0000"/>
                </a:solidFill>
              </a:rPr>
              <a:t>TSH</a:t>
            </a:r>
            <a:r>
              <a:rPr lang="en-US" sz="1600" dirty="0" smtClean="0">
                <a:solidFill>
                  <a:srgbClr val="FFFFFF"/>
                </a:solidFill>
              </a:rPr>
              <a:t> and </a:t>
            </a:r>
            <a:r>
              <a:rPr lang="en-US" sz="1600" dirty="0" smtClean="0">
                <a:solidFill>
                  <a:srgbClr val="6E95FF"/>
                </a:solidFill>
              </a:rPr>
              <a:t>FT4</a:t>
            </a:r>
            <a:r>
              <a:rPr lang="en-US" sz="1600" dirty="0" smtClean="0">
                <a:solidFill>
                  <a:srgbClr val="FFFFFF"/>
                </a:solidFill>
              </a:rPr>
              <a:t>: 205,53   </a:t>
            </a:r>
            <a:r>
              <a:rPr lang="en-US" sz="1600" dirty="0" smtClean="0">
                <a:solidFill>
                  <a:srgbClr val="00FF00"/>
                </a:solidFill>
              </a:rPr>
              <a:t>FT3</a:t>
            </a:r>
            <a:r>
              <a:rPr lang="en-US" sz="1600" dirty="0" smtClean="0">
                <a:solidFill>
                  <a:srgbClr val="FFFFFF"/>
                </a:solidFill>
              </a:rPr>
              <a:t>: </a:t>
            </a:r>
            <a:r>
              <a:rPr lang="en-US" sz="1600" dirty="0" smtClean="0">
                <a:solidFill>
                  <a:schemeClr val="bg1"/>
                </a:solidFill>
              </a:rPr>
              <a:t>58,993</a:t>
            </a: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61848300"/>
              </p:ext>
            </p:extLst>
          </p:nvPr>
        </p:nvGraphicFramePr>
        <p:xfrm>
          <a:off x="65891" y="682332"/>
          <a:ext cx="8973281" cy="50329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887770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803" y="147236"/>
            <a:ext cx="8841497" cy="655535"/>
          </a:xfrm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sz="3200" dirty="0" smtClean="0"/>
              <a:t>Normalized Circadian Variation in </a:t>
            </a:r>
            <a:r>
              <a:rPr lang="en-US" sz="3200" dirty="0" smtClean="0">
                <a:solidFill>
                  <a:srgbClr val="FF0000"/>
                </a:solidFill>
              </a:rPr>
              <a:t>TSH</a:t>
            </a:r>
            <a:r>
              <a:rPr lang="en-US" sz="3200" dirty="0" smtClean="0"/>
              <a:t> and </a:t>
            </a:r>
            <a:r>
              <a:rPr lang="en-US" sz="3200" dirty="0" smtClean="0">
                <a:solidFill>
                  <a:srgbClr val="00FF00"/>
                </a:solidFill>
              </a:rPr>
              <a:t>FT3</a:t>
            </a:r>
            <a:endParaRPr lang="en-US" sz="3200" dirty="0">
              <a:solidFill>
                <a:srgbClr val="00FF00"/>
              </a:solidFill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7609446"/>
              </p:ext>
            </p:extLst>
          </p:nvPr>
        </p:nvGraphicFramePr>
        <p:xfrm>
          <a:off x="0" y="871730"/>
          <a:ext cx="9008444" cy="58260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4" name="Worksheet" r:id="rId3" imgW="7315200" imgH="4419600" progId="Excel.Sheet.12">
                  <p:embed/>
                </p:oleObj>
              </mc:Choice>
              <mc:Fallback>
                <p:oleObj name="Worksheet" r:id="rId3" imgW="7315200" imgH="44196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871730"/>
                        <a:ext cx="9008444" cy="58260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687613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6141" y="135254"/>
            <a:ext cx="7691719" cy="967058"/>
          </a:xfrm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sz="3200" dirty="0" smtClean="0"/>
              <a:t>Nocturnal TSH Surge by Gender, Age, Rx</a:t>
            </a:r>
            <a:endParaRPr lang="en-US" sz="3200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0750384"/>
              </p:ext>
            </p:extLst>
          </p:nvPr>
        </p:nvGraphicFramePr>
        <p:xfrm>
          <a:off x="151772" y="1497707"/>
          <a:ext cx="8726121" cy="49355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6" name="Worksheet" r:id="rId3" imgW="8420100" imgH="4762500" progId="Excel.Sheet.12">
                  <p:embed/>
                </p:oleObj>
              </mc:Choice>
              <mc:Fallback>
                <p:oleObj name="Worksheet" r:id="rId3" imgW="8420100" imgH="47625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1772" y="1497707"/>
                        <a:ext cx="8726121" cy="49355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618541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9002" y="155762"/>
            <a:ext cx="5908666" cy="555100"/>
          </a:xfrm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sz="3400" b="1" dirty="0" err="1" smtClean="0"/>
              <a:t>Circannual</a:t>
            </a:r>
            <a:r>
              <a:rPr lang="en-US" sz="3400" b="1" dirty="0" smtClean="0"/>
              <a:t> Variation</a:t>
            </a:r>
            <a:endParaRPr lang="en-US" sz="3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98848" y="6479980"/>
            <a:ext cx="4356080" cy="338554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FFFF"/>
                </a:solidFill>
              </a:rPr>
              <a:t>N        </a:t>
            </a:r>
            <a:r>
              <a:rPr lang="en-US" sz="1600" dirty="0" smtClean="0">
                <a:solidFill>
                  <a:srgbClr val="FF0000"/>
                </a:solidFill>
              </a:rPr>
              <a:t>TSH</a:t>
            </a:r>
            <a:r>
              <a:rPr lang="en-US" sz="1600" dirty="0" smtClean="0">
                <a:solidFill>
                  <a:srgbClr val="FFFFFF"/>
                </a:solidFill>
              </a:rPr>
              <a:t> and </a:t>
            </a:r>
            <a:r>
              <a:rPr lang="en-US" sz="1600" dirty="0" smtClean="0">
                <a:solidFill>
                  <a:srgbClr val="6E95FF"/>
                </a:solidFill>
              </a:rPr>
              <a:t>FT4</a:t>
            </a:r>
            <a:r>
              <a:rPr lang="en-US" sz="1600" dirty="0" smtClean="0">
                <a:solidFill>
                  <a:srgbClr val="FFFFFF"/>
                </a:solidFill>
              </a:rPr>
              <a:t>: 164,094    </a:t>
            </a:r>
            <a:r>
              <a:rPr lang="en-US" sz="1600" dirty="0" smtClean="0">
                <a:solidFill>
                  <a:srgbClr val="00FF00"/>
                </a:solidFill>
              </a:rPr>
              <a:t>FT3</a:t>
            </a:r>
            <a:r>
              <a:rPr lang="en-US" sz="1600" dirty="0" smtClean="0">
                <a:solidFill>
                  <a:srgbClr val="FFFFFF"/>
                </a:solidFill>
              </a:rPr>
              <a:t>: 47,667</a:t>
            </a: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84607789"/>
              </p:ext>
            </p:extLst>
          </p:nvPr>
        </p:nvGraphicFramePr>
        <p:xfrm>
          <a:off x="198848" y="890587"/>
          <a:ext cx="8786411" cy="53766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208659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2105" y="171836"/>
            <a:ext cx="4129620" cy="848372"/>
          </a:xfrm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sz="3600" b="1" dirty="0" smtClean="0"/>
              <a:t>Conclusions</a:t>
            </a:r>
            <a:endParaRPr lang="en-US" sz="3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58836" y="1118949"/>
            <a:ext cx="8978593" cy="3477875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000" dirty="0" smtClean="0">
                <a:solidFill>
                  <a:srgbClr val="FF0000"/>
                </a:solidFill>
              </a:rPr>
              <a:t>TSH</a:t>
            </a:r>
            <a:r>
              <a:rPr lang="en-US" sz="2000" dirty="0" smtClean="0">
                <a:solidFill>
                  <a:srgbClr val="FFFFFF"/>
                </a:solidFill>
              </a:rPr>
              <a:t> </a:t>
            </a:r>
          </a:p>
          <a:p>
            <a:pPr marL="742950" lvl="1" indent="-285750">
              <a:buFont typeface="Arial"/>
              <a:buChar char="•"/>
            </a:pPr>
            <a:r>
              <a:rPr lang="en-US" sz="2000" dirty="0" smtClean="0">
                <a:solidFill>
                  <a:srgbClr val="FFFFFF"/>
                </a:solidFill>
              </a:rPr>
              <a:t>rises significant at night and remains constant between 6 AM and 7 PM.</a:t>
            </a:r>
          </a:p>
          <a:p>
            <a:pPr marL="742950" lvl="1" indent="-285750">
              <a:buFont typeface="Arial"/>
              <a:buChar char="•"/>
            </a:pPr>
            <a:r>
              <a:rPr lang="en-US" sz="2000" dirty="0" smtClean="0">
                <a:solidFill>
                  <a:srgbClr val="FFFFFF"/>
                </a:solidFill>
              </a:rPr>
              <a:t>nocturnal surge varies by age and gender and is present </a:t>
            </a:r>
            <a:r>
              <a:rPr lang="en-US" sz="2000" dirty="0" smtClean="0">
                <a:solidFill>
                  <a:srgbClr val="FFFFFF"/>
                </a:solidFill>
              </a:rPr>
              <a:t>independent </a:t>
            </a:r>
            <a:r>
              <a:rPr lang="en-US" sz="2000" dirty="0" smtClean="0">
                <a:solidFill>
                  <a:srgbClr val="FFFFFF"/>
                </a:solidFill>
              </a:rPr>
              <a:t>of medication for thyroid disease.</a:t>
            </a:r>
          </a:p>
          <a:p>
            <a:pPr marL="742950" lvl="1" indent="-285750">
              <a:buFont typeface="Arial"/>
              <a:buChar char="•"/>
            </a:pPr>
            <a:r>
              <a:rPr lang="en-US" sz="2000" dirty="0" smtClean="0">
                <a:solidFill>
                  <a:srgbClr val="FFFFFF"/>
                </a:solidFill>
              </a:rPr>
              <a:t>shows an inconsistent pattern of rising in November and December.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>
                <a:solidFill>
                  <a:srgbClr val="00FF00"/>
                </a:solidFill>
              </a:rPr>
              <a:t>FT3</a:t>
            </a:r>
          </a:p>
          <a:p>
            <a:pPr marL="742950" lvl="1" indent="-285750">
              <a:buFont typeface="Arial"/>
              <a:buChar char="•"/>
            </a:pPr>
            <a:r>
              <a:rPr lang="en-US" sz="2000" dirty="0" smtClean="0">
                <a:solidFill>
                  <a:srgbClr val="FFFFFF"/>
                </a:solidFill>
              </a:rPr>
              <a:t>peaks following the 2-3 AM rise in </a:t>
            </a:r>
            <a:r>
              <a:rPr lang="en-US" sz="2000" dirty="0" smtClean="0">
                <a:solidFill>
                  <a:srgbClr val="FF0000"/>
                </a:solidFill>
              </a:rPr>
              <a:t>TSH</a:t>
            </a:r>
            <a:r>
              <a:rPr lang="en-US" sz="2000" dirty="0" smtClean="0">
                <a:solidFill>
                  <a:srgbClr val="FFFFFF"/>
                </a:solidFill>
              </a:rPr>
              <a:t>.</a:t>
            </a:r>
          </a:p>
          <a:p>
            <a:pPr marL="742950" lvl="1" indent="-285750">
              <a:buFont typeface="Arial"/>
              <a:buChar char="•"/>
            </a:pPr>
            <a:r>
              <a:rPr lang="en-US" sz="2000" dirty="0" smtClean="0">
                <a:solidFill>
                  <a:srgbClr val="FFFFFF"/>
                </a:solidFill>
              </a:rPr>
              <a:t>remains constant throughout the year.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>
                <a:solidFill>
                  <a:srgbClr val="6E95FF"/>
                </a:solidFill>
              </a:rPr>
              <a:t>FT4</a:t>
            </a:r>
          </a:p>
          <a:p>
            <a:pPr marL="742950" lvl="1" indent="-285750">
              <a:buFont typeface="Arial"/>
              <a:buChar char="•"/>
            </a:pPr>
            <a:r>
              <a:rPr lang="en-US" sz="2000" dirty="0" smtClean="0">
                <a:solidFill>
                  <a:srgbClr val="FFFFFF"/>
                </a:solidFill>
              </a:rPr>
              <a:t>is constant throughout the 24 hour cycle.</a:t>
            </a:r>
          </a:p>
          <a:p>
            <a:pPr marL="742950" lvl="1" indent="-285750">
              <a:buFont typeface="Arial"/>
              <a:buChar char="•"/>
            </a:pPr>
            <a:r>
              <a:rPr lang="en-US" sz="2000" dirty="0" smtClean="0">
                <a:solidFill>
                  <a:srgbClr val="FFFFFF"/>
                </a:solidFill>
              </a:rPr>
              <a:t>has no annual periodicity.</a:t>
            </a:r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8836" y="4751089"/>
            <a:ext cx="8987474" cy="193899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FFFF"/>
                </a:solidFill>
              </a:rPr>
              <a:t>Clinical Implications</a:t>
            </a:r>
          </a:p>
          <a:p>
            <a:pPr marL="742950" lvl="1" indent="-285750">
              <a:buFont typeface="Arial"/>
              <a:buChar char="•"/>
            </a:pPr>
            <a:r>
              <a:rPr lang="en-US" sz="2000" dirty="0" smtClean="0">
                <a:solidFill>
                  <a:srgbClr val="FFFFFF"/>
                </a:solidFill>
              </a:rPr>
              <a:t>Reference range for </a:t>
            </a:r>
            <a:r>
              <a:rPr lang="en-US" sz="2000" dirty="0" smtClean="0">
                <a:solidFill>
                  <a:srgbClr val="FF0000"/>
                </a:solidFill>
              </a:rPr>
              <a:t>TSH</a:t>
            </a:r>
            <a:r>
              <a:rPr lang="en-US" sz="2000" dirty="0" smtClean="0">
                <a:solidFill>
                  <a:srgbClr val="FFFFFF"/>
                </a:solidFill>
              </a:rPr>
              <a:t> needs to take into account time of day.</a:t>
            </a:r>
          </a:p>
          <a:p>
            <a:pPr marL="742950" lvl="1" indent="-285750">
              <a:buFont typeface="Arial"/>
              <a:buChar char="•"/>
            </a:pPr>
            <a:r>
              <a:rPr lang="en-US" sz="2000" dirty="0" smtClean="0">
                <a:solidFill>
                  <a:srgbClr val="FFFFFF"/>
                </a:solidFill>
              </a:rPr>
              <a:t>Further studies are necessary to determine whether </a:t>
            </a:r>
            <a:r>
              <a:rPr lang="en-US" sz="2000" dirty="0" smtClean="0">
                <a:solidFill>
                  <a:srgbClr val="FF0000"/>
                </a:solidFill>
              </a:rPr>
              <a:t>TSH</a:t>
            </a:r>
            <a:r>
              <a:rPr lang="en-US" sz="2000" dirty="0" smtClean="0">
                <a:solidFill>
                  <a:srgbClr val="FFFFFF"/>
                </a:solidFill>
              </a:rPr>
              <a:t> has an annual rhythm and if monthly reference ranges are needed.</a:t>
            </a:r>
          </a:p>
          <a:p>
            <a:pPr marL="742950" lvl="1" indent="-285750">
              <a:buFont typeface="Arial"/>
              <a:buChar char="•"/>
            </a:pPr>
            <a:r>
              <a:rPr lang="en-US" sz="2000" dirty="0" smtClean="0">
                <a:solidFill>
                  <a:srgbClr val="FFFFFF"/>
                </a:solidFill>
              </a:rPr>
              <a:t>A single measure of </a:t>
            </a:r>
            <a:r>
              <a:rPr lang="en-US" sz="2000" dirty="0" smtClean="0">
                <a:solidFill>
                  <a:srgbClr val="FF0000"/>
                </a:solidFill>
              </a:rPr>
              <a:t>TSH</a:t>
            </a:r>
            <a:r>
              <a:rPr lang="en-US" sz="2000" dirty="0" smtClean="0">
                <a:solidFill>
                  <a:srgbClr val="FFFFFF"/>
                </a:solidFill>
              </a:rPr>
              <a:t> between 6 AM and 7 PM as an indicator of </a:t>
            </a:r>
            <a:r>
              <a:rPr lang="en-US" sz="2000" dirty="0" smtClean="0">
                <a:solidFill>
                  <a:srgbClr val="FF0000"/>
                </a:solidFill>
              </a:rPr>
              <a:t>TSH</a:t>
            </a:r>
            <a:r>
              <a:rPr lang="en-US" sz="2000" dirty="0" smtClean="0">
                <a:solidFill>
                  <a:srgbClr val="FFFFFF"/>
                </a:solidFill>
              </a:rPr>
              <a:t> suppression may not be sufficient.</a:t>
            </a:r>
            <a:endParaRPr lang="en-US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245818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Ventur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Ventur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  <a:alpha val="50000"/>
                <a:satMod val="150000"/>
              </a:schemeClr>
              <a:schemeClr val="phClr">
                <a:tint val="50000"/>
                <a:alpha val="10000"/>
                <a:satMod val="15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30000"/>
                <a:alpha val="50000"/>
                <a:satMod val="150000"/>
              </a:schemeClr>
              <a:schemeClr val="phClr">
                <a:tint val="50000"/>
                <a:alpha val="10000"/>
                <a:satMod val="150000"/>
              </a:schemeClr>
            </a:duotone>
          </a:blip>
          <a:stretch/>
        </a:blipFill>
      </a:fillStyleLst>
      <a:lnStyleLst>
        <a:ln w="1905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76200" dist="25400" dir="13500000">
              <a:srgbClr val="4B4B4B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3">
            <a:duotone>
              <a:schemeClr val="phClr">
                <a:shade val="10000"/>
                <a:alpha val="30000"/>
                <a:satMod val="60000"/>
              </a:schemeClr>
              <a:schemeClr val="phClr">
                <a:tint val="20000"/>
                <a:alpha val="5000"/>
                <a:satMod val="300000"/>
              </a:schemeClr>
            </a:duotone>
          </a:blip>
          <a:stretch/>
        </a:blipFill>
        <a:blipFill rotWithShape="1">
          <a:blip xmlns:r="http://schemas.openxmlformats.org/officeDocument/2006/relationships" r:embed="rId4">
            <a:duotone>
              <a:schemeClr val="phClr">
                <a:shade val="30000"/>
                <a:alpha val="50000"/>
                <a:satMod val="150000"/>
              </a:schemeClr>
              <a:schemeClr val="phClr">
                <a:tint val="50000"/>
                <a:alpha val="10000"/>
                <a:satMod val="15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Venture.thmx</Template>
  <TotalTime>3339</TotalTime>
  <Words>489</Words>
  <Application>Microsoft Macintosh PowerPoint</Application>
  <PresentationFormat>On-screen Show (4:3)</PresentationFormat>
  <Paragraphs>78</Paragraphs>
  <Slides>8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Venture</vt:lpstr>
      <vt:lpstr>Worksheet</vt:lpstr>
      <vt:lpstr>Thyroid Hormone Circadian and Circannual Variation in 475,000 Outpatients.</vt:lpstr>
      <vt:lpstr>Thyroid Chronobiology: Prior Observations</vt:lpstr>
      <vt:lpstr>Methods and Materials</vt:lpstr>
      <vt:lpstr>Circadian Variation</vt:lpstr>
      <vt:lpstr>Normalized Circadian Variation in TSH and FT3</vt:lpstr>
      <vt:lpstr>Nocturnal TSH Surge by Gender, Age, Rx</vt:lpstr>
      <vt:lpstr>Circannual Variation</vt:lpstr>
      <vt:lpstr>Conclusions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Joel Ehrenkranz</dc:creator>
  <cp:lastModifiedBy>Joel Ehrenkranz</cp:lastModifiedBy>
  <cp:revision>63</cp:revision>
  <dcterms:created xsi:type="dcterms:W3CDTF">2013-10-11T17:18:24Z</dcterms:created>
  <dcterms:modified xsi:type="dcterms:W3CDTF">2013-10-21T14:11:52Z</dcterms:modified>
</cp:coreProperties>
</file>